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Lst>
  <p:notesMasterIdLst>
    <p:notesMasterId r:id="rId22"/>
  </p:notesMasterIdLst>
  <p:sldIdLst>
    <p:sldId id="1833" r:id="rId3"/>
    <p:sldId id="1729" r:id="rId4"/>
    <p:sldId id="1795" r:id="rId5"/>
    <p:sldId id="2695" r:id="rId6"/>
    <p:sldId id="2690" r:id="rId7"/>
    <p:sldId id="2693" r:id="rId8"/>
    <p:sldId id="2694" r:id="rId9"/>
    <p:sldId id="1796" r:id="rId10"/>
    <p:sldId id="2692" r:id="rId11"/>
    <p:sldId id="2685" r:id="rId12"/>
    <p:sldId id="2686" r:id="rId13"/>
    <p:sldId id="2689" r:id="rId14"/>
    <p:sldId id="1797" r:id="rId15"/>
    <p:sldId id="2671" r:id="rId16"/>
    <p:sldId id="1798" r:id="rId17"/>
    <p:sldId id="2676" r:id="rId18"/>
    <p:sldId id="1799" r:id="rId19"/>
    <p:sldId id="2691" r:id="rId20"/>
    <p:sldId id="1835"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621A75D-4CBA-462A-A3C2-4F605195577A}">
          <p14:sldIdLst>
            <p14:sldId id="1833"/>
            <p14:sldId id="1729"/>
            <p14:sldId id="1795"/>
            <p14:sldId id="2695"/>
            <p14:sldId id="2690"/>
            <p14:sldId id="2693"/>
            <p14:sldId id="2694"/>
            <p14:sldId id="1796"/>
            <p14:sldId id="2692"/>
            <p14:sldId id="2685"/>
            <p14:sldId id="2686"/>
            <p14:sldId id="2689"/>
            <p14:sldId id="1797"/>
            <p14:sldId id="2671"/>
            <p14:sldId id="1798"/>
            <p14:sldId id="2676"/>
            <p14:sldId id="1799"/>
            <p14:sldId id="2691"/>
            <p14:sldId id="183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0" y="1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03:05:12.495"/>
    </inkml:context>
    <inkml:brush xml:id="br0">
      <inkml:brushProperty name="width" value="0.035" units="cm"/>
      <inkml:brushProperty name="height" value="0.035" units="cm"/>
      <inkml:brushProperty name="color" value="#E71224"/>
    </inkml:brush>
  </inkml:definitions>
  <inkml:trace contextRef="#ctx0" brushRef="#br0">0 4105 24454,'0'-4104'0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03:05:18.015"/>
    </inkml:context>
    <inkml:brush xml:id="br0">
      <inkml:brushProperty name="width" value="0.035" units="cm"/>
      <inkml:brushProperty name="height" value="0.035" units="cm"/>
      <inkml:brushProperty name="color" value="#E71224"/>
    </inkml:brush>
  </inkml:definitions>
  <inkml:trace contextRef="#ctx0" brushRef="#br0">0 3110 24527,'3089'-3109'0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03:05:22.142"/>
    </inkml:context>
    <inkml:brush xml:id="br0">
      <inkml:brushProperty name="width" value="0.035" units="cm"/>
      <inkml:brushProperty name="height" value="0.035" units="cm"/>
      <inkml:brushProperty name="color" value="#E71224"/>
    </inkml:brush>
  </inkml:definitions>
  <inkml:trace contextRef="#ctx0" brushRef="#br0">7 2499 24332,'0'-2499'0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03:05:28.520"/>
    </inkml:context>
    <inkml:brush xml:id="br0">
      <inkml:brushProperty name="width" value="0.035" units="cm"/>
      <inkml:brushProperty name="height" value="0.035" units="cm"/>
      <inkml:brushProperty name="color" value="#E71224"/>
    </inkml:brush>
  </inkml:definitions>
  <inkml:trace contextRef="#ctx0" brushRef="#br0">2905 1362 24474,'-2905'-1361'0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5EAADA-9614-4EC5-AAB9-848962213F0C}" type="datetimeFigureOut">
              <a:rPr lang="zh-CN" altLang="en-US" smtClean="0"/>
              <a:t>2025/10/19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75C1F5-891D-426D-96EA-C7B66D814D92}" type="slidenum">
              <a:rPr lang="zh-CN" altLang="en-US" smtClean="0"/>
              <a:t>‹#›</a:t>
            </a:fld>
            <a:endParaRPr lang="zh-CN" altLang="en-US"/>
          </a:p>
        </p:txBody>
      </p:sp>
    </p:spTree>
    <p:extLst>
      <p:ext uri="{BB962C8B-B14F-4D97-AF65-F5344CB8AC3E}">
        <p14:creationId xmlns:p14="http://schemas.microsoft.com/office/powerpoint/2010/main" val="361673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26665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19AF1A-C455-4844-80A4-D9AEE66907DC}"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484821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603001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03282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28774-1C6B-D030-37A5-568270D2AA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6FE9880-E7D2-4924-3AF8-EF62EEBC0FC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74E7110-53F4-0D50-5EE1-3865429B2FD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8A515FB-2FB0-76C5-C0C3-F472D7304C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704156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194526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026260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7A2CCA-E5D5-4859-8035-B358016F08F8}"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197196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样式2-首页1">
    <p:spTree>
      <p:nvGrpSpPr>
        <p:cNvPr id="1" name=""/>
        <p:cNvGrpSpPr/>
        <p:nvPr/>
      </p:nvGrpSpPr>
      <p:grpSpPr>
        <a:xfrm>
          <a:off x="0" y="0"/>
          <a:ext cx="0" cy="0"/>
          <a:chOff x="0" y="0"/>
          <a:chExt cx="0" cy="0"/>
        </a:xfrm>
      </p:grpSpPr>
      <p:sp>
        <p:nvSpPr>
          <p:cNvPr id="6" name="PA-矩形 7">
            <a:extLst>
              <a:ext uri="{FF2B5EF4-FFF2-40B4-BE49-F238E27FC236}">
                <a16:creationId xmlns:a16="http://schemas.microsoft.com/office/drawing/2014/main" id="{0761A886-F0D7-4C39-AFFF-052DB74E32F7}"/>
              </a:ext>
            </a:extLst>
          </p:cNvPr>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7" name="PA-矩形 7">
            <a:extLst>
              <a:ext uri="{FF2B5EF4-FFF2-40B4-BE49-F238E27FC236}">
                <a16:creationId xmlns:a16="http://schemas.microsoft.com/office/drawing/2014/main" id="{61E30CDC-6882-4EF4-A98A-D29C1686BFEA}"/>
              </a:ext>
            </a:extLst>
          </p:cNvPr>
          <p:cNvSpPr/>
          <p:nvPr userDrawn="1">
            <p:custDataLst>
              <p:tags r:id="rId2"/>
            </p:custDataLst>
          </p:nvPr>
        </p:nvSpPr>
        <p:spPr>
          <a:xfrm>
            <a:off x="0" y="0"/>
            <a:ext cx="12192000" cy="6858000"/>
          </a:xfrm>
          <a:prstGeom prst="rect">
            <a:avLst/>
          </a:prstGeom>
          <a:gradFill>
            <a:gsLst>
              <a:gs pos="0">
                <a:srgbClr val="008244"/>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8" name="任意多边形: 形状 39">
            <a:extLst>
              <a:ext uri="{FF2B5EF4-FFF2-40B4-BE49-F238E27FC236}">
                <a16:creationId xmlns:a16="http://schemas.microsoft.com/office/drawing/2014/main" id="{B18E0BAC-81B9-4AB0-A570-682285AF4673}"/>
              </a:ext>
            </a:extLst>
          </p:cNvPr>
          <p:cNvSpPr/>
          <p:nvPr userDrawn="1"/>
        </p:nvSpPr>
        <p:spPr>
          <a:xfrm>
            <a:off x="221886"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pattFill prst="pct5">
            <a:fgClr>
              <a:schemeClr val="bg1">
                <a:lumMod val="85000"/>
              </a:schemeClr>
            </a:fgClr>
            <a:bgClr>
              <a:schemeClr val="bg1"/>
            </a:bgClr>
          </a:pattFill>
          <a:ln>
            <a:noFill/>
          </a:ln>
          <a:effectLst>
            <a:outerShdw blurRad="190500" sx="101000" sy="101000" algn="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9" name="任意多边形: 形状 39">
            <a:extLst>
              <a:ext uri="{FF2B5EF4-FFF2-40B4-BE49-F238E27FC236}">
                <a16:creationId xmlns:a16="http://schemas.microsoft.com/office/drawing/2014/main" id="{B18E0BAC-81B9-4AB0-A570-682285AF4673}"/>
              </a:ext>
            </a:extLst>
          </p:cNvPr>
          <p:cNvSpPr/>
          <p:nvPr userDrawn="1"/>
        </p:nvSpPr>
        <p:spPr>
          <a:xfrm>
            <a:off x="189674"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solidFill>
            <a:srgbClr val="A13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任意多边形: 形状 39">
            <a:extLst>
              <a:ext uri="{FF2B5EF4-FFF2-40B4-BE49-F238E27FC236}">
                <a16:creationId xmlns:a16="http://schemas.microsoft.com/office/drawing/2014/main" id="{B18E0BAC-81B9-4AB0-A570-682285AF4673}"/>
              </a:ext>
            </a:extLst>
          </p:cNvPr>
          <p:cNvSpPr/>
          <p:nvPr userDrawn="1"/>
        </p:nvSpPr>
        <p:spPr>
          <a:xfrm>
            <a:off x="0" y="0"/>
            <a:ext cx="7536857" cy="6858000"/>
          </a:xfrm>
          <a:custGeom>
            <a:avLst/>
            <a:gdLst>
              <a:gd name="connsiteX0" fmla="*/ 0 w 7536857"/>
              <a:gd name="connsiteY0" fmla="*/ 0 h 6858000"/>
              <a:gd name="connsiteX1" fmla="*/ 6351816 w 7536857"/>
              <a:gd name="connsiteY1" fmla="*/ 0 h 6858000"/>
              <a:gd name="connsiteX2" fmla="*/ 6432300 w 7536857"/>
              <a:gd name="connsiteY2" fmla="*/ 102417 h 6858000"/>
              <a:gd name="connsiteX3" fmla="*/ 7536857 w 7536857"/>
              <a:gd name="connsiteY3" fmla="*/ 3429000 h 6858000"/>
              <a:gd name="connsiteX4" fmla="*/ 6432300 w 7536857"/>
              <a:gd name="connsiteY4" fmla="*/ 6755583 h 6858000"/>
              <a:gd name="connsiteX5" fmla="*/ 6351816 w 7536857"/>
              <a:gd name="connsiteY5" fmla="*/ 6858000 h 6858000"/>
              <a:gd name="connsiteX6" fmla="*/ 0 w 753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6857" h="6858000">
                <a:moveTo>
                  <a:pt x="0" y="0"/>
                </a:moveTo>
                <a:lnTo>
                  <a:pt x="6351816" y="0"/>
                </a:lnTo>
                <a:lnTo>
                  <a:pt x="6432300" y="102417"/>
                </a:lnTo>
                <a:cubicBezTo>
                  <a:pt x="7126033" y="1030047"/>
                  <a:pt x="7536857" y="2181547"/>
                  <a:pt x="7536857" y="3429000"/>
                </a:cubicBezTo>
                <a:cubicBezTo>
                  <a:pt x="7536857" y="4676454"/>
                  <a:pt x="7126033" y="5827953"/>
                  <a:pt x="6432300" y="6755583"/>
                </a:cubicBezTo>
                <a:lnTo>
                  <a:pt x="6351816" y="6858000"/>
                </a:lnTo>
                <a:lnTo>
                  <a:pt x="0" y="6858000"/>
                </a:lnTo>
                <a:close/>
              </a:path>
            </a:pathLst>
          </a:custGeom>
          <a:solidFill>
            <a:schemeClr val="bg1"/>
          </a:solidFill>
          <a:ln>
            <a:noFill/>
          </a:ln>
          <a:effectLst>
            <a:outerShdw blurRad="76200" sx="101000" sy="101000" algn="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任意多边形: 形状 74">
            <a:extLst>
              <a:ext uri="{FF2B5EF4-FFF2-40B4-BE49-F238E27FC236}">
                <a16:creationId xmlns:a16="http://schemas.microsoft.com/office/drawing/2014/main" id="{4CEDE2BC-7BF6-4AE3-8B04-4514441E4040}"/>
              </a:ext>
            </a:extLst>
          </p:cNvPr>
          <p:cNvSpPr/>
          <p:nvPr userDrawn="1"/>
        </p:nvSpPr>
        <p:spPr>
          <a:xfrm flipV="1">
            <a:off x="660400" y="3829587"/>
            <a:ext cx="6489382"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262847"/>
              <a:gd name="connsiteX1" fmla="*/ 6415214 w 6415214"/>
              <a:gd name="connsiteY1" fmla="*/ 171407 h 262847"/>
              <a:gd name="connsiteX2" fmla="*/ 6415214 w 6415214"/>
              <a:gd name="connsiteY2" fmla="*/ 100390 h 262847"/>
              <a:gd name="connsiteX3" fmla="*/ 511261 w 6415214"/>
              <a:gd name="connsiteY3" fmla="*/ 100390 h 262847"/>
              <a:gd name="connsiteX4" fmla="*/ 229919 w 6415214"/>
              <a:gd name="connsiteY4" fmla="*/ 0 h 262847"/>
              <a:gd name="connsiteX5" fmla="*/ 229919 w 6415214"/>
              <a:gd name="connsiteY5" fmla="*/ 100390 h 262847"/>
              <a:gd name="connsiteX6" fmla="*/ 0 w 6415214"/>
              <a:gd name="connsiteY6" fmla="*/ 100390 h 262847"/>
              <a:gd name="connsiteX7" fmla="*/ 91440 w 6415214"/>
              <a:gd name="connsiteY7" fmla="*/ 262847 h 262847"/>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171407"/>
              <a:gd name="connsiteX1" fmla="*/ 6415214 w 6415214"/>
              <a:gd name="connsiteY1" fmla="*/ 100390 h 171407"/>
              <a:gd name="connsiteX2" fmla="*/ 511261 w 6415214"/>
              <a:gd name="connsiteY2" fmla="*/ 100390 h 171407"/>
              <a:gd name="connsiteX3" fmla="*/ 229919 w 6415214"/>
              <a:gd name="connsiteY3" fmla="*/ 0 h 171407"/>
              <a:gd name="connsiteX4" fmla="*/ 229919 w 6415214"/>
              <a:gd name="connsiteY4" fmla="*/ 100390 h 171407"/>
              <a:gd name="connsiteX5" fmla="*/ 0 w 6415214"/>
              <a:gd name="connsiteY5" fmla="*/ 100390 h 171407"/>
              <a:gd name="connsiteX0" fmla="*/ 6415214 w 6415214"/>
              <a:gd name="connsiteY0" fmla="*/ 100390 h 100390"/>
              <a:gd name="connsiteX1" fmla="*/ 511261 w 6415214"/>
              <a:gd name="connsiteY1" fmla="*/ 100390 h 100390"/>
              <a:gd name="connsiteX2" fmla="*/ 229919 w 6415214"/>
              <a:gd name="connsiteY2" fmla="*/ 0 h 100390"/>
              <a:gd name="connsiteX3" fmla="*/ 229919 w 6415214"/>
              <a:gd name="connsiteY3" fmla="*/ 100390 h 100390"/>
              <a:gd name="connsiteX4" fmla="*/ 0 w 6415214"/>
              <a:gd name="connsiteY4" fmla="*/ 100390 h 100390"/>
              <a:gd name="connsiteX0" fmla="*/ 6415214 w 6415214"/>
              <a:gd name="connsiteY0" fmla="*/ 195640 h 195640"/>
              <a:gd name="connsiteX1" fmla="*/ 511261 w 6415214"/>
              <a:gd name="connsiteY1" fmla="*/ 195640 h 195640"/>
              <a:gd name="connsiteX2" fmla="*/ 227538 w 6415214"/>
              <a:gd name="connsiteY2" fmla="*/ 0 h 195640"/>
              <a:gd name="connsiteX3" fmla="*/ 229919 w 6415214"/>
              <a:gd name="connsiteY3" fmla="*/ 195640 h 195640"/>
              <a:gd name="connsiteX4" fmla="*/ 0 w 6415214"/>
              <a:gd name="connsiteY4" fmla="*/ 195640 h 195640"/>
              <a:gd name="connsiteX0" fmla="*/ 6415214 w 6415214"/>
              <a:gd name="connsiteY0" fmla="*/ 193259 h 193259"/>
              <a:gd name="connsiteX1" fmla="*/ 511261 w 6415214"/>
              <a:gd name="connsiteY1" fmla="*/ 193259 h 193259"/>
              <a:gd name="connsiteX2" fmla="*/ 232301 w 6415214"/>
              <a:gd name="connsiteY2" fmla="*/ 0 h 193259"/>
              <a:gd name="connsiteX3" fmla="*/ 229919 w 6415214"/>
              <a:gd name="connsiteY3" fmla="*/ 193259 h 193259"/>
              <a:gd name="connsiteX4" fmla="*/ 0 w 6415214"/>
              <a:gd name="connsiteY4" fmla="*/ 193259 h 1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3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ea"/>
              <a:sym typeface="+mn-lt"/>
            </a:endParaRPr>
          </a:p>
        </p:txBody>
      </p:sp>
      <p:sp>
        <p:nvSpPr>
          <p:cNvPr id="12" name="标题 47">
            <a:extLst>
              <a:ext uri="{FF2B5EF4-FFF2-40B4-BE49-F238E27FC236}">
                <a16:creationId xmlns:a16="http://schemas.microsoft.com/office/drawing/2014/main" id="{26FA9A66-DBB6-484A-829A-BC30DE67252C}"/>
              </a:ext>
            </a:extLst>
          </p:cNvPr>
          <p:cNvSpPr>
            <a:spLocks noGrp="1"/>
          </p:cNvSpPr>
          <p:nvPr>
            <p:ph type="title" hasCustomPrompt="1"/>
          </p:nvPr>
        </p:nvSpPr>
        <p:spPr>
          <a:xfrm>
            <a:off x="671368" y="2616692"/>
            <a:ext cx="7015008" cy="1200329"/>
          </a:xfrm>
          <a:prstGeom prst="rect">
            <a:avLst/>
          </a:prstGeom>
          <a:noFill/>
        </p:spPr>
        <p:txBody>
          <a:bodyPr wrap="square" lIns="0" rtlCol="0">
            <a:spAutoFit/>
          </a:bodyPr>
          <a:lstStyle>
            <a:lvl1pPr>
              <a:lnSpc>
                <a:spcPct val="100000"/>
              </a:lnSpc>
              <a:defRPr lang="zh-CN" altLang="en-US" sz="3600" b="1" spc="100" dirty="0">
                <a:latin typeface="微软雅黑" panose="020B0503020204020204" pitchFamily="34" charset="-122"/>
                <a:ea typeface="微软雅黑" panose="020B0503020204020204" pitchFamily="34" charset="-122"/>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13" name="文本占位符 87">
            <a:extLst>
              <a:ext uri="{FF2B5EF4-FFF2-40B4-BE49-F238E27FC236}">
                <a16:creationId xmlns:a16="http://schemas.microsoft.com/office/drawing/2014/main" id="{F56DEE86-1AA4-4820-A7A1-E4F787904C00}"/>
              </a:ext>
            </a:extLst>
          </p:cNvPr>
          <p:cNvSpPr>
            <a:spLocks noGrp="1"/>
          </p:cNvSpPr>
          <p:nvPr>
            <p:ph type="body" sz="quarter" idx="13" hasCustomPrompt="1"/>
          </p:nvPr>
        </p:nvSpPr>
        <p:spPr>
          <a:xfrm>
            <a:off x="671367" y="2352090"/>
            <a:ext cx="5137927"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p>
        </p:txBody>
      </p:sp>
      <p:sp>
        <p:nvSpPr>
          <p:cNvPr id="14" name="文本占位符 53">
            <a:extLst>
              <a:ext uri="{FF2B5EF4-FFF2-40B4-BE49-F238E27FC236}">
                <a16:creationId xmlns:a16="http://schemas.microsoft.com/office/drawing/2014/main" id="{28747CEA-1C37-4144-A247-245AD1393504}"/>
              </a:ext>
            </a:extLst>
          </p:cNvPr>
          <p:cNvSpPr>
            <a:spLocks noGrp="1"/>
          </p:cNvSpPr>
          <p:nvPr>
            <p:ph type="body" sz="quarter" idx="16" hasCustomPrompt="1"/>
          </p:nvPr>
        </p:nvSpPr>
        <p:spPr>
          <a:xfrm>
            <a:off x="671366" y="4094394"/>
            <a:ext cx="6221139" cy="3724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答辩人：北小理　　　导　师： 京小工　　　时　间：</a:t>
            </a:r>
            <a:r>
              <a:rPr lang="en-US" altLang="zh-CN" dirty="0"/>
              <a:t>XXX</a:t>
            </a:r>
            <a:endParaRPr lang="zh-CN" altLang="en-US" dirty="0"/>
          </a:p>
        </p:txBody>
      </p:sp>
      <p:sp>
        <p:nvSpPr>
          <p:cNvPr id="16" name="文本框 15"/>
          <p:cNvSpPr txBox="1"/>
          <p:nvPr userDrawn="1"/>
        </p:nvSpPr>
        <p:spPr>
          <a:xfrm>
            <a:off x="474450" y="318256"/>
            <a:ext cx="2104863" cy="792864"/>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en-US" altLang="zh-CN" sz="2400" b="1" i="0" u="none" strike="noStrike" kern="1200" cap="none" spc="100" normalizeH="0" baseline="0" noProof="0" dirty="0">
                <a:ln>
                  <a:noFill/>
                </a:ln>
                <a:solidFill>
                  <a:srgbClr val="A2A2A2"/>
                </a:solidFill>
                <a:effectLst/>
                <a:uLnTx/>
                <a:uFillTx/>
                <a:latin typeface="微软雅黑"/>
                <a:ea typeface="微软雅黑" panose="020B0503020204020204" pitchFamily="34" charset="-122"/>
                <a:cs typeface="+mn-cs"/>
              </a:rPr>
              <a:t>◁ BIT </a:t>
            </a:r>
            <a:r>
              <a:rPr kumimoji="0" lang="en-US" altLang="zh-CN" sz="2400" b="1" i="0" u="none" strike="noStrike" kern="1200" cap="none" spc="100" normalizeH="0" baseline="0" noProof="0" dirty="0">
                <a:ln>
                  <a:noFill/>
                </a:ln>
                <a:solidFill>
                  <a:srgbClr val="A2A2A2"/>
                </a:solidFill>
                <a:effectLst/>
                <a:uLnTx/>
                <a:uFillTx/>
                <a:latin typeface="+mn-ea"/>
                <a:ea typeface="+mn-ea"/>
                <a:cs typeface="+mn-cs"/>
              </a:rPr>
              <a:t>▷</a:t>
            </a:r>
            <a:endParaRPr kumimoji="0" lang="zh-CN" altLang="en-US" sz="2400" b="1" i="0" u="none" strike="noStrike" kern="1200" cap="none" spc="100" normalizeH="0" baseline="0" noProof="0" dirty="0">
              <a:ln>
                <a:noFill/>
              </a:ln>
              <a:solidFill>
                <a:srgbClr val="A2A2A2"/>
              </a:solidFill>
              <a:effectLst/>
              <a:uLnTx/>
              <a:uFillTx/>
              <a:latin typeface="+mn-ea"/>
              <a:ea typeface="+mn-ea"/>
              <a:cs typeface="+mn-cs"/>
            </a:endParaRPr>
          </a:p>
        </p:txBody>
      </p:sp>
      <p:pic>
        <p:nvPicPr>
          <p:cNvPr id="23" name="图片 22"/>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250894" y="-774608"/>
            <a:ext cx="7885491" cy="7588381"/>
          </a:xfrm>
          <a:prstGeom prst="rect">
            <a:avLst/>
          </a:prstGeom>
        </p:spPr>
      </p:pic>
      <p:pic>
        <p:nvPicPr>
          <p:cNvPr id="20" name="图片 19"/>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8250874" y="2196869"/>
            <a:ext cx="3243162" cy="2464261"/>
          </a:xfrm>
          <a:prstGeom prst="rect">
            <a:avLst/>
          </a:prstGeom>
        </p:spPr>
      </p:pic>
      <p:grpSp>
        <p:nvGrpSpPr>
          <p:cNvPr id="2" name="组合 1"/>
          <p:cNvGrpSpPr/>
          <p:nvPr userDrawn="1"/>
        </p:nvGrpSpPr>
        <p:grpSpPr>
          <a:xfrm>
            <a:off x="671368" y="6061309"/>
            <a:ext cx="2479573" cy="304965"/>
            <a:chOff x="671368" y="6061309"/>
            <a:chExt cx="2479573" cy="304965"/>
          </a:xfrm>
        </p:grpSpPr>
        <p:grpSp>
          <p:nvGrpSpPr>
            <p:cNvPr id="74" name="组合 73"/>
            <p:cNvGrpSpPr/>
            <p:nvPr userDrawn="1"/>
          </p:nvGrpSpPr>
          <p:grpSpPr>
            <a:xfrm>
              <a:off x="2098445" y="6064781"/>
              <a:ext cx="1052496" cy="298683"/>
              <a:chOff x="2373567" y="1096524"/>
              <a:chExt cx="2578404" cy="731714"/>
            </a:xfrm>
          </p:grpSpPr>
          <p:sp>
            <p:nvSpPr>
              <p:cNvPr id="89"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90" name="Freeform 6">
                <a:extLst>
                  <a:ext uri="{FF2B5EF4-FFF2-40B4-BE49-F238E27FC236}">
                    <a16:creationId xmlns:a16="http://schemas.microsoft.com/office/drawing/2014/main" id="{CC1FA68D-3307-481A-8E89-D3CB2E8693F4}"/>
                  </a:ext>
                </a:extLst>
              </p:cNvPr>
              <p:cNvSpPr>
                <a:spLocks/>
              </p:cNvSpPr>
              <p:nvPr/>
            </p:nvSpPr>
            <p:spPr bwMode="auto">
              <a:xfrm>
                <a:off x="4620305" y="1246611"/>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91" name="组合 90">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solidFill>
                <a:schemeClr val="accent3"/>
              </a:solidFill>
            </p:grpSpPr>
            <p:sp>
              <p:nvSpPr>
                <p:cNvPr id="96"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97"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92" name="组合 91">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solidFill>
                <a:schemeClr val="accent3"/>
              </a:solidFill>
            </p:grpSpPr>
            <p:sp>
              <p:nvSpPr>
                <p:cNvPr id="93"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94"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95"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75" name="组合 74"/>
            <p:cNvGrpSpPr/>
            <p:nvPr userDrawn="1"/>
          </p:nvGrpSpPr>
          <p:grpSpPr>
            <a:xfrm>
              <a:off x="671368" y="6061309"/>
              <a:ext cx="1100339" cy="304965"/>
              <a:chOff x="2372715" y="161759"/>
              <a:chExt cx="2695608" cy="747103"/>
            </a:xfrm>
          </p:grpSpPr>
          <p:grpSp>
            <p:nvGrpSpPr>
              <p:cNvPr id="76" name="组合 75">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solidFill>
                <a:schemeClr val="accent3"/>
              </a:solidFill>
            </p:grpSpPr>
            <p:sp>
              <p:nvSpPr>
                <p:cNvPr id="87"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8"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7" name="组合 76">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solidFill>
                <a:schemeClr val="accent3"/>
              </a:solidFill>
            </p:grpSpPr>
            <p:sp>
              <p:nvSpPr>
                <p:cNvPr id="85"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6"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8" name="组合 77">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solidFill>
                <a:schemeClr val="accent3"/>
              </a:solidFill>
            </p:grpSpPr>
            <p:sp>
              <p:nvSpPr>
                <p:cNvPr id="82"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3"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4"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9" name="组合 78"/>
              <p:cNvGrpSpPr/>
              <p:nvPr/>
            </p:nvGrpSpPr>
            <p:grpSpPr>
              <a:xfrm>
                <a:off x="4613362" y="313351"/>
                <a:ext cx="454961" cy="453362"/>
                <a:chOff x="11893465" y="1994536"/>
                <a:chExt cx="274986" cy="274018"/>
              </a:xfrm>
              <a:solidFill>
                <a:schemeClr val="accent3"/>
              </a:solidFill>
            </p:grpSpPr>
            <p:sp>
              <p:nvSpPr>
                <p:cNvPr id="80"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81"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extLst>
      <p:ext uri="{BB962C8B-B14F-4D97-AF65-F5344CB8AC3E}">
        <p14:creationId xmlns:p14="http://schemas.microsoft.com/office/powerpoint/2010/main" val="204337634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样式2-首页2">
    <p:spTree>
      <p:nvGrpSpPr>
        <p:cNvPr id="1" name=""/>
        <p:cNvGrpSpPr/>
        <p:nvPr/>
      </p:nvGrpSpPr>
      <p:grpSpPr>
        <a:xfrm>
          <a:off x="0" y="0"/>
          <a:ext cx="0" cy="0"/>
          <a:chOff x="0" y="0"/>
          <a:chExt cx="0" cy="0"/>
        </a:xfrm>
      </p:grpSpPr>
      <p:sp>
        <p:nvSpPr>
          <p:cNvPr id="35" name="PA-矩形 7">
            <a:extLst>
              <a:ext uri="{FF2B5EF4-FFF2-40B4-BE49-F238E27FC236}">
                <a16:creationId xmlns:a16="http://schemas.microsoft.com/office/drawing/2014/main" id="{F617AE56-2DFD-4B3C-9381-5F4B6AA7F4D0}"/>
              </a:ext>
            </a:extLst>
          </p:cNvPr>
          <p:cNvSpPr/>
          <p:nvPr userDrawn="1">
            <p:custDataLst>
              <p:tags r:id="rId1"/>
            </p:custDataLst>
          </p:nvPr>
        </p:nvSpPr>
        <p:spPr>
          <a:xfrm>
            <a:off x="11373037" y="1"/>
            <a:ext cx="81896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PA-矩形 7">
            <a:extLst>
              <a:ext uri="{FF2B5EF4-FFF2-40B4-BE49-F238E27FC236}">
                <a16:creationId xmlns:a16="http://schemas.microsoft.com/office/drawing/2014/main" id="{F617AE56-2DFD-4B3C-9381-5F4B6AA7F4D0}"/>
              </a:ext>
            </a:extLst>
          </p:cNvPr>
          <p:cNvSpPr/>
          <p:nvPr userDrawn="1">
            <p:custDataLst>
              <p:tags r:id="rId2"/>
            </p:custDataLst>
          </p:nvPr>
        </p:nvSpPr>
        <p:spPr>
          <a:xfrm>
            <a:off x="0" y="0"/>
            <a:ext cx="113793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cxnSp>
        <p:nvCxnSpPr>
          <p:cNvPr id="11" name="直接连接符 10"/>
          <p:cNvCxnSpPr/>
          <p:nvPr userDrawn="1"/>
        </p:nvCxnSpPr>
        <p:spPr>
          <a:xfrm>
            <a:off x="1137303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610651" y="161103"/>
            <a:ext cx="6791691" cy="6535792"/>
          </a:xfrm>
          <a:prstGeom prst="rect">
            <a:avLst/>
          </a:prstGeom>
        </p:spPr>
      </p:pic>
      <p:sp>
        <p:nvSpPr>
          <p:cNvPr id="3" name="矩形 2">
            <a:extLst>
              <a:ext uri="{FF2B5EF4-FFF2-40B4-BE49-F238E27FC236}">
                <a16:creationId xmlns:a16="http://schemas.microsoft.com/office/drawing/2014/main" id="{B9BCF8FA-A10E-4A84-94FB-9EE190AFE929}"/>
              </a:ext>
            </a:extLst>
          </p:cNvPr>
          <p:cNvSpPr/>
          <p:nvPr userDrawn="1"/>
        </p:nvSpPr>
        <p:spPr>
          <a:xfrm>
            <a:off x="0" y="1504950"/>
            <a:ext cx="12192000" cy="3848100"/>
          </a:xfrm>
          <a:prstGeom prst="rect">
            <a:avLst/>
          </a:prstGeom>
          <a:solidFill>
            <a:schemeClr val="bg1"/>
          </a:solidFill>
          <a:ln>
            <a:noFill/>
          </a:ln>
          <a:effectLst>
            <a:outerShdw blurRad="1016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sp>
        <p:nvSpPr>
          <p:cNvPr id="31" name="任意多边形: 形状 30">
            <a:extLst>
              <a:ext uri="{FF2B5EF4-FFF2-40B4-BE49-F238E27FC236}">
                <a16:creationId xmlns:a16="http://schemas.microsoft.com/office/drawing/2014/main" id="{C46A2DAE-C2C5-44C0-8C41-6B17019A21CC}"/>
              </a:ext>
            </a:extLst>
          </p:cNvPr>
          <p:cNvSpPr/>
          <p:nvPr userDrawn="1"/>
        </p:nvSpPr>
        <p:spPr>
          <a:xfrm flipV="1">
            <a:off x="5143364" y="3786901"/>
            <a:ext cx="6236023"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262847"/>
              <a:gd name="connsiteX1" fmla="*/ 6415214 w 6415214"/>
              <a:gd name="connsiteY1" fmla="*/ 171407 h 262847"/>
              <a:gd name="connsiteX2" fmla="*/ 6415214 w 6415214"/>
              <a:gd name="connsiteY2" fmla="*/ 100390 h 262847"/>
              <a:gd name="connsiteX3" fmla="*/ 511261 w 6415214"/>
              <a:gd name="connsiteY3" fmla="*/ 100390 h 262847"/>
              <a:gd name="connsiteX4" fmla="*/ 229919 w 6415214"/>
              <a:gd name="connsiteY4" fmla="*/ 0 h 262847"/>
              <a:gd name="connsiteX5" fmla="*/ 229919 w 6415214"/>
              <a:gd name="connsiteY5" fmla="*/ 100390 h 262847"/>
              <a:gd name="connsiteX6" fmla="*/ 0 w 6415214"/>
              <a:gd name="connsiteY6" fmla="*/ 100390 h 262847"/>
              <a:gd name="connsiteX7" fmla="*/ 91440 w 6415214"/>
              <a:gd name="connsiteY7" fmla="*/ 262847 h 262847"/>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171407"/>
              <a:gd name="connsiteX1" fmla="*/ 6415214 w 6415214"/>
              <a:gd name="connsiteY1" fmla="*/ 100390 h 171407"/>
              <a:gd name="connsiteX2" fmla="*/ 511261 w 6415214"/>
              <a:gd name="connsiteY2" fmla="*/ 100390 h 171407"/>
              <a:gd name="connsiteX3" fmla="*/ 229919 w 6415214"/>
              <a:gd name="connsiteY3" fmla="*/ 0 h 171407"/>
              <a:gd name="connsiteX4" fmla="*/ 229919 w 6415214"/>
              <a:gd name="connsiteY4" fmla="*/ 100390 h 171407"/>
              <a:gd name="connsiteX5" fmla="*/ 0 w 6415214"/>
              <a:gd name="connsiteY5" fmla="*/ 100390 h 171407"/>
              <a:gd name="connsiteX0" fmla="*/ 6415214 w 6415214"/>
              <a:gd name="connsiteY0" fmla="*/ 100390 h 100390"/>
              <a:gd name="connsiteX1" fmla="*/ 511261 w 6415214"/>
              <a:gd name="connsiteY1" fmla="*/ 100390 h 100390"/>
              <a:gd name="connsiteX2" fmla="*/ 229919 w 6415214"/>
              <a:gd name="connsiteY2" fmla="*/ 0 h 100390"/>
              <a:gd name="connsiteX3" fmla="*/ 229919 w 6415214"/>
              <a:gd name="connsiteY3" fmla="*/ 100390 h 100390"/>
              <a:gd name="connsiteX4" fmla="*/ 0 w 6415214"/>
              <a:gd name="connsiteY4" fmla="*/ 100390 h 100390"/>
              <a:gd name="connsiteX0" fmla="*/ 6415214 w 6415214"/>
              <a:gd name="connsiteY0" fmla="*/ 195640 h 195640"/>
              <a:gd name="connsiteX1" fmla="*/ 511261 w 6415214"/>
              <a:gd name="connsiteY1" fmla="*/ 195640 h 195640"/>
              <a:gd name="connsiteX2" fmla="*/ 227538 w 6415214"/>
              <a:gd name="connsiteY2" fmla="*/ 0 h 195640"/>
              <a:gd name="connsiteX3" fmla="*/ 229919 w 6415214"/>
              <a:gd name="connsiteY3" fmla="*/ 195640 h 195640"/>
              <a:gd name="connsiteX4" fmla="*/ 0 w 6415214"/>
              <a:gd name="connsiteY4" fmla="*/ 195640 h 195640"/>
              <a:gd name="connsiteX0" fmla="*/ 6415214 w 6415214"/>
              <a:gd name="connsiteY0" fmla="*/ 193259 h 193259"/>
              <a:gd name="connsiteX1" fmla="*/ 511261 w 6415214"/>
              <a:gd name="connsiteY1" fmla="*/ 193259 h 193259"/>
              <a:gd name="connsiteX2" fmla="*/ 232301 w 6415214"/>
              <a:gd name="connsiteY2" fmla="*/ 0 h 193259"/>
              <a:gd name="connsiteX3" fmla="*/ 229919 w 6415214"/>
              <a:gd name="connsiteY3" fmla="*/ 193259 h 193259"/>
              <a:gd name="connsiteX4" fmla="*/ 0 w 6415214"/>
              <a:gd name="connsiteY4" fmla="*/ 193259 h 1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3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ea"/>
              <a:sym typeface="+mn-lt"/>
            </a:endParaRPr>
          </a:p>
        </p:txBody>
      </p:sp>
      <p:sp>
        <p:nvSpPr>
          <p:cNvPr id="48" name="标题 47">
            <a:extLst>
              <a:ext uri="{FF2B5EF4-FFF2-40B4-BE49-F238E27FC236}">
                <a16:creationId xmlns:a16="http://schemas.microsoft.com/office/drawing/2014/main" id="{253B7C5E-3F08-4EBF-9056-30949C85AEF8}"/>
              </a:ext>
            </a:extLst>
          </p:cNvPr>
          <p:cNvSpPr>
            <a:spLocks noGrp="1"/>
          </p:cNvSpPr>
          <p:nvPr>
            <p:ph type="title" hasCustomPrompt="1"/>
          </p:nvPr>
        </p:nvSpPr>
        <p:spPr>
          <a:xfrm>
            <a:off x="5143364" y="2558484"/>
            <a:ext cx="6206079" cy="1200329"/>
          </a:xfrm>
          <a:prstGeom prst="rect">
            <a:avLst/>
          </a:prstGeom>
          <a:noFill/>
        </p:spPr>
        <p:txBody>
          <a:bodyPr wrap="square" lIns="0" rtlCol="0">
            <a:spAutoFit/>
          </a:bodyPr>
          <a:lstStyle>
            <a:lvl1pPr>
              <a:lnSpc>
                <a:spcPct val="100000"/>
              </a:lnSpc>
              <a:defRPr lang="zh-CN" altLang="en-US" sz="3600" b="1" spc="100" dirty="0">
                <a:latin typeface="+mn-ea"/>
                <a:ea typeface="+mn-ea"/>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60" name="文本占位符 87">
            <a:extLst>
              <a:ext uri="{FF2B5EF4-FFF2-40B4-BE49-F238E27FC236}">
                <a16:creationId xmlns:a16="http://schemas.microsoft.com/office/drawing/2014/main" id="{00D06366-D345-4DCE-A938-EC3BB78363D4}"/>
              </a:ext>
            </a:extLst>
          </p:cNvPr>
          <p:cNvSpPr>
            <a:spLocks noGrp="1"/>
          </p:cNvSpPr>
          <p:nvPr>
            <p:ph type="body" sz="quarter" idx="13" hasCustomPrompt="1"/>
          </p:nvPr>
        </p:nvSpPr>
        <p:spPr>
          <a:xfrm>
            <a:off x="5137014" y="2329801"/>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Wingdings 3" panose="05040102010807070707" pitchFamily="18" charset="2"/>
              </a:defRPr>
            </a:lvl1pPr>
          </a:lstStyle>
          <a:p>
            <a:pPr marL="228600" lvl="0" indent="-228600"/>
            <a:r>
              <a:rPr lang="zh-CN" altLang="en-US" dirty="0"/>
              <a:t>请在此输入你的副标题</a:t>
            </a:r>
          </a:p>
        </p:txBody>
      </p:sp>
      <p:sp>
        <p:nvSpPr>
          <p:cNvPr id="38" name="文本占位符 53">
            <a:extLst>
              <a:ext uri="{FF2B5EF4-FFF2-40B4-BE49-F238E27FC236}">
                <a16:creationId xmlns:a16="http://schemas.microsoft.com/office/drawing/2014/main" id="{6465F7BF-7316-4A2A-9ECF-AB9E637FFCF4}"/>
              </a:ext>
            </a:extLst>
          </p:cNvPr>
          <p:cNvSpPr>
            <a:spLocks noGrp="1"/>
          </p:cNvSpPr>
          <p:nvPr>
            <p:ph type="body" sz="quarter" idx="16" hasCustomPrompt="1"/>
          </p:nvPr>
        </p:nvSpPr>
        <p:spPr>
          <a:xfrm>
            <a:off x="5143364" y="4185030"/>
            <a:ext cx="6229674" cy="3724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答辩人：北小理　　　导　师： 京小工　　　时　间：</a:t>
            </a:r>
            <a:r>
              <a:rPr lang="en-US" altLang="zh-CN" dirty="0"/>
              <a:t>XXX</a:t>
            </a:r>
            <a:endParaRPr lang="zh-CN" altLang="en-US" dirty="0"/>
          </a:p>
        </p:txBody>
      </p:sp>
      <p:pic>
        <p:nvPicPr>
          <p:cNvPr id="8" name="图片 7"/>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111261" y="2359437"/>
            <a:ext cx="2855386" cy="2169616"/>
          </a:xfrm>
          <a:prstGeom prst="rect">
            <a:avLst/>
          </a:prstGeom>
        </p:spPr>
      </p:pic>
    </p:spTree>
    <p:extLst>
      <p:ext uri="{BB962C8B-B14F-4D97-AF65-F5344CB8AC3E}">
        <p14:creationId xmlns:p14="http://schemas.microsoft.com/office/powerpoint/2010/main" val="1744176687"/>
      </p:ext>
    </p:extLst>
  </p:cSld>
  <p:clrMapOvr>
    <a:masterClrMapping/>
  </p:clrMapOvr>
  <p:transition spd="med">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封面样式2-首页3">
    <p:spTree>
      <p:nvGrpSpPr>
        <p:cNvPr id="1" name=""/>
        <p:cNvGrpSpPr/>
        <p:nvPr/>
      </p:nvGrpSpPr>
      <p:grpSpPr>
        <a:xfrm>
          <a:off x="0" y="0"/>
          <a:ext cx="0" cy="0"/>
          <a:chOff x="0" y="0"/>
          <a:chExt cx="0" cy="0"/>
        </a:xfrm>
      </p:grpSpPr>
      <p:sp>
        <p:nvSpPr>
          <p:cNvPr id="33" name="PA-矩形 7">
            <a:extLst>
              <a:ext uri="{FF2B5EF4-FFF2-40B4-BE49-F238E27FC236}">
                <a16:creationId xmlns:a16="http://schemas.microsoft.com/office/drawing/2014/main" id="{F617AE56-2DFD-4B3C-9381-5F4B6AA7F4D0}"/>
              </a:ext>
            </a:extLst>
          </p:cNvPr>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9" name="任意多边形: 形状 118">
            <a:extLst>
              <a:ext uri="{FF2B5EF4-FFF2-40B4-BE49-F238E27FC236}">
                <a16:creationId xmlns:a16="http://schemas.microsoft.com/office/drawing/2014/main" id="{2598B5BD-9CE3-4414-BCF1-860652297EE0}"/>
              </a:ext>
            </a:extLst>
          </p:cNvPr>
          <p:cNvSpPr/>
          <p:nvPr userDrawn="1"/>
        </p:nvSpPr>
        <p:spPr>
          <a:xfrm rot="1916941">
            <a:off x="-628945" y="-604401"/>
            <a:ext cx="12918999" cy="10347422"/>
          </a:xfrm>
          <a:custGeom>
            <a:avLst/>
            <a:gdLst>
              <a:gd name="connsiteX0" fmla="*/ 3910821 w 12918999"/>
              <a:gd name="connsiteY0" fmla="*/ 3392979 h 10347422"/>
              <a:gd name="connsiteX1" fmla="*/ 10262073 w 12918999"/>
              <a:gd name="connsiteY1" fmla="*/ 135295 h 10347422"/>
              <a:gd name="connsiteX2" fmla="*/ 10593809 w 12918999"/>
              <a:gd name="connsiteY2" fmla="*/ 0 h 10347422"/>
              <a:gd name="connsiteX3" fmla="*/ 12918999 w 12918999"/>
              <a:gd name="connsiteY3" fmla="*/ 3728462 h 10347422"/>
              <a:gd name="connsiteX4" fmla="*/ 11966464 w 12918999"/>
              <a:gd name="connsiteY4" fmla="*/ 4224159 h 10347422"/>
              <a:gd name="connsiteX5" fmla="*/ 3050273 w 12918999"/>
              <a:gd name="connsiteY5" fmla="*/ 10050202 h 10347422"/>
              <a:gd name="connsiteX6" fmla="*/ 2678241 w 12918999"/>
              <a:gd name="connsiteY6" fmla="*/ 10347422 h 10347422"/>
              <a:gd name="connsiteX7" fmla="*/ 0 w 12918999"/>
              <a:gd name="connsiteY7" fmla="*/ 6052840 h 10347422"/>
              <a:gd name="connsiteX8" fmla="*/ 4301 w 12918999"/>
              <a:gd name="connsiteY8" fmla="*/ 6049545 h 10347422"/>
              <a:gd name="connsiteX9" fmla="*/ 3049697 w 12918999"/>
              <a:gd name="connsiteY9" fmla="*/ 3931365 h 10347422"/>
              <a:gd name="connsiteX10" fmla="*/ 3910821 w 12918999"/>
              <a:gd name="connsiteY10" fmla="*/ 3392979 h 1034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8999" h="10347422">
                <a:moveTo>
                  <a:pt x="3910821" y="3392979"/>
                </a:moveTo>
                <a:cubicBezTo>
                  <a:pt x="5934272" y="2157348"/>
                  <a:pt x="8056184" y="1066634"/>
                  <a:pt x="10262073" y="135295"/>
                </a:cubicBezTo>
                <a:lnTo>
                  <a:pt x="10593809" y="0"/>
                </a:lnTo>
                <a:lnTo>
                  <a:pt x="12918999" y="3728462"/>
                </a:lnTo>
                <a:lnTo>
                  <a:pt x="11966464" y="4224159"/>
                </a:lnTo>
                <a:cubicBezTo>
                  <a:pt x="8816355" y="5904658"/>
                  <a:pt x="5833798" y="7857148"/>
                  <a:pt x="3050273" y="10050202"/>
                </a:cubicBezTo>
                <a:lnTo>
                  <a:pt x="2678241" y="10347422"/>
                </a:lnTo>
                <a:lnTo>
                  <a:pt x="0" y="6052840"/>
                </a:lnTo>
                <a:lnTo>
                  <a:pt x="4301" y="6049545"/>
                </a:lnTo>
                <a:cubicBezTo>
                  <a:pt x="990558" y="5305797"/>
                  <a:pt x="2006380" y="4599047"/>
                  <a:pt x="3049697" y="3931365"/>
                </a:cubicBezTo>
                <a:cubicBezTo>
                  <a:pt x="3334701" y="3748973"/>
                  <a:pt x="3621756" y="3569497"/>
                  <a:pt x="3910821" y="3392979"/>
                </a:cubicBezTo>
                <a:close/>
              </a:path>
            </a:pathLst>
          </a:custGeom>
          <a:gradFill>
            <a:gsLst>
              <a:gs pos="0">
                <a:schemeClr val="bg1">
                  <a:alpha val="0"/>
                </a:schemeClr>
              </a:gs>
              <a:gs pos="100000">
                <a:schemeClr val="accent2">
                  <a:alpha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06" name="任意多边形: 形状 105">
            <a:extLst>
              <a:ext uri="{FF2B5EF4-FFF2-40B4-BE49-F238E27FC236}">
                <a16:creationId xmlns:a16="http://schemas.microsoft.com/office/drawing/2014/main" id="{71EDBCA9-8B80-4A76-9586-83EE76079DF6}"/>
              </a:ext>
            </a:extLst>
          </p:cNvPr>
          <p:cNvSpPr/>
          <p:nvPr userDrawn="1"/>
        </p:nvSpPr>
        <p:spPr>
          <a:xfrm rot="2885786">
            <a:off x="1087929" y="-2969595"/>
            <a:ext cx="10843749" cy="12155155"/>
          </a:xfrm>
          <a:custGeom>
            <a:avLst/>
            <a:gdLst>
              <a:gd name="connsiteX0" fmla="*/ 6051751 w 10843749"/>
              <a:gd name="connsiteY0" fmla="*/ 1433305 h 12155155"/>
              <a:gd name="connsiteX1" fmla="*/ 6837805 w 10843749"/>
              <a:gd name="connsiteY1" fmla="*/ 587393 h 12155155"/>
              <a:gd name="connsiteX2" fmla="*/ 7410328 w 10843749"/>
              <a:gd name="connsiteY2" fmla="*/ 0 h 12155155"/>
              <a:gd name="connsiteX3" fmla="*/ 10843749 w 10843749"/>
              <a:gd name="connsiteY3" fmla="*/ 3081016 h 12155155"/>
              <a:gd name="connsiteX4" fmla="*/ 2700969 w 10843749"/>
              <a:gd name="connsiteY4" fmla="*/ 12155155 h 12155155"/>
              <a:gd name="connsiteX5" fmla="*/ 0 w 10843749"/>
              <a:gd name="connsiteY5" fmla="*/ 9731411 h 12155155"/>
              <a:gd name="connsiteX6" fmla="*/ 261077 w 10843749"/>
              <a:gd name="connsiteY6" fmla="*/ 9278934 h 12155155"/>
              <a:gd name="connsiteX7" fmla="*/ 6051751 w 10843749"/>
              <a:gd name="connsiteY7" fmla="*/ 1433305 h 1215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43749" h="12155155">
                <a:moveTo>
                  <a:pt x="6051751" y="1433305"/>
                </a:moveTo>
                <a:cubicBezTo>
                  <a:pt x="6310424" y="1148193"/>
                  <a:pt x="6572461" y="866201"/>
                  <a:pt x="6837805" y="587393"/>
                </a:cubicBezTo>
                <a:lnTo>
                  <a:pt x="7410328" y="0"/>
                </a:lnTo>
                <a:lnTo>
                  <a:pt x="10843749" y="3081016"/>
                </a:lnTo>
                <a:lnTo>
                  <a:pt x="2700969" y="12155155"/>
                </a:lnTo>
                <a:lnTo>
                  <a:pt x="0" y="9731411"/>
                </a:lnTo>
                <a:lnTo>
                  <a:pt x="261077" y="9278934"/>
                </a:lnTo>
                <a:cubicBezTo>
                  <a:pt x="1926385" y="6466781"/>
                  <a:pt x="3869211" y="3838947"/>
                  <a:pt x="6051751" y="1433305"/>
                </a:cubicBezTo>
                <a:close/>
              </a:path>
            </a:pathLst>
          </a:custGeom>
          <a:gradFill>
            <a:gsLst>
              <a:gs pos="0">
                <a:schemeClr val="bg1">
                  <a:alpha val="0"/>
                </a:schemeClr>
              </a:gs>
              <a:gs pos="100000">
                <a:schemeClr val="accent2">
                  <a:alpha val="1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8" name="任意多边形: 形状 117">
            <a:extLst>
              <a:ext uri="{FF2B5EF4-FFF2-40B4-BE49-F238E27FC236}">
                <a16:creationId xmlns:a16="http://schemas.microsoft.com/office/drawing/2014/main" id="{D3BDC8EB-D763-47E3-A6AE-FBF19E39A979}"/>
              </a:ext>
            </a:extLst>
          </p:cNvPr>
          <p:cNvSpPr/>
          <p:nvPr userDrawn="1"/>
        </p:nvSpPr>
        <p:spPr>
          <a:xfrm rot="1846855">
            <a:off x="-307281" y="-539696"/>
            <a:ext cx="12650822" cy="11532482"/>
          </a:xfrm>
          <a:custGeom>
            <a:avLst/>
            <a:gdLst>
              <a:gd name="connsiteX0" fmla="*/ 7956679 w 12650822"/>
              <a:gd name="connsiteY0" fmla="*/ 1195248 h 11532482"/>
              <a:gd name="connsiteX1" fmla="*/ 9978822 w 12650822"/>
              <a:gd name="connsiteY1" fmla="*/ 62012 h 11532482"/>
              <a:gd name="connsiteX2" fmla="*/ 10098991 w 12650822"/>
              <a:gd name="connsiteY2" fmla="*/ 0 h 11532482"/>
              <a:gd name="connsiteX3" fmla="*/ 12650822 w 12650822"/>
              <a:gd name="connsiteY3" fmla="*/ 4283979 h 11532482"/>
              <a:gd name="connsiteX4" fmla="*/ 12245569 w 12650822"/>
              <a:gd name="connsiteY4" fmla="*/ 4531370 h 11532482"/>
              <a:gd name="connsiteX5" fmla="*/ 3166697 w 12650822"/>
              <a:gd name="connsiteY5" fmla="*/ 11321300 h 11532482"/>
              <a:gd name="connsiteX6" fmla="*/ 2933905 w 12650822"/>
              <a:gd name="connsiteY6" fmla="*/ 11532482 h 11532482"/>
              <a:gd name="connsiteX7" fmla="*/ 1718627 w 12650822"/>
              <a:gd name="connsiteY7" fmla="*/ 9865697 h 11532482"/>
              <a:gd name="connsiteX8" fmla="*/ 0 w 12650822"/>
              <a:gd name="connsiteY8" fmla="*/ 6980488 h 11532482"/>
              <a:gd name="connsiteX9" fmla="*/ 22022 w 12650822"/>
              <a:gd name="connsiteY9" fmla="*/ 6960742 h 11532482"/>
              <a:gd name="connsiteX10" fmla="*/ 4718407 w 12650822"/>
              <a:gd name="connsiteY10" fmla="*/ 3273000 h 11532482"/>
              <a:gd name="connsiteX11" fmla="*/ 7956679 w 12650822"/>
              <a:gd name="connsiteY11" fmla="*/ 1195248 h 1153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50822" h="11532482">
                <a:moveTo>
                  <a:pt x="7956679" y="1195248"/>
                </a:moveTo>
                <a:cubicBezTo>
                  <a:pt x="8621077" y="803084"/>
                  <a:pt x="9295272" y="425195"/>
                  <a:pt x="9978822" y="62012"/>
                </a:cubicBezTo>
                <a:lnTo>
                  <a:pt x="10098991" y="0"/>
                </a:lnTo>
                <a:lnTo>
                  <a:pt x="12650822" y="4283979"/>
                </a:lnTo>
                <a:lnTo>
                  <a:pt x="12245569" y="4531370"/>
                </a:lnTo>
                <a:cubicBezTo>
                  <a:pt x="9012618" y="6531229"/>
                  <a:pt x="5974903" y="8805712"/>
                  <a:pt x="3166697" y="11321300"/>
                </a:cubicBezTo>
                <a:lnTo>
                  <a:pt x="2933905" y="11532482"/>
                </a:lnTo>
                <a:lnTo>
                  <a:pt x="1718627" y="9865697"/>
                </a:lnTo>
                <a:lnTo>
                  <a:pt x="0" y="6980488"/>
                </a:lnTo>
                <a:lnTo>
                  <a:pt x="22022" y="6960742"/>
                </a:lnTo>
                <a:cubicBezTo>
                  <a:pt x="1511041" y="5644986"/>
                  <a:pt x="3079104" y="4413194"/>
                  <a:pt x="4718407" y="3273000"/>
                </a:cubicBezTo>
                <a:cubicBezTo>
                  <a:pt x="5769244" y="2542106"/>
                  <a:pt x="6849352" y="1848853"/>
                  <a:pt x="7956679" y="1195248"/>
                </a:cubicBezTo>
                <a:close/>
              </a:path>
            </a:pathLst>
          </a:custGeom>
          <a:gradFill>
            <a:gsLst>
              <a:gs pos="0">
                <a:schemeClr val="bg1">
                  <a:alpha val="3000"/>
                </a:schemeClr>
              </a:gs>
              <a:gs pos="100000">
                <a:schemeClr val="accent2">
                  <a:alpha val="1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49" name="任意多边形: 形状 83">
            <a:extLst>
              <a:ext uri="{FF2B5EF4-FFF2-40B4-BE49-F238E27FC236}">
                <a16:creationId xmlns:a16="http://schemas.microsoft.com/office/drawing/2014/main" id="{BF5A8484-2D5B-4F59-A3A8-5B9369A9154A}"/>
              </a:ext>
            </a:extLst>
          </p:cNvPr>
          <p:cNvSpPr/>
          <p:nvPr userDrawn="1"/>
        </p:nvSpPr>
        <p:spPr>
          <a:xfrm>
            <a:off x="-1" y="2998308"/>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ea"/>
            </a:endParaRPr>
          </a:p>
        </p:txBody>
      </p:sp>
      <p:sp>
        <p:nvSpPr>
          <p:cNvPr id="50" name="任意多边形: 形状 83">
            <a:extLst>
              <a:ext uri="{FF2B5EF4-FFF2-40B4-BE49-F238E27FC236}">
                <a16:creationId xmlns:a16="http://schemas.microsoft.com/office/drawing/2014/main" id="{BF5A8484-2D5B-4F59-A3A8-5B9369A9154A}"/>
              </a:ext>
            </a:extLst>
          </p:cNvPr>
          <p:cNvSpPr/>
          <p:nvPr userDrawn="1"/>
        </p:nvSpPr>
        <p:spPr>
          <a:xfrm>
            <a:off x="-2" y="3019587"/>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ea"/>
            </a:endParaRPr>
          </a:p>
        </p:txBody>
      </p:sp>
      <p:sp>
        <p:nvSpPr>
          <p:cNvPr id="102" name="任意多边形: 形状 101">
            <a:extLst>
              <a:ext uri="{FF2B5EF4-FFF2-40B4-BE49-F238E27FC236}">
                <a16:creationId xmlns:a16="http://schemas.microsoft.com/office/drawing/2014/main" id="{0EDC3667-87B7-4232-9F74-2F0E9CE7574F}"/>
              </a:ext>
            </a:extLst>
          </p:cNvPr>
          <p:cNvSpPr/>
          <p:nvPr userDrawn="1"/>
        </p:nvSpPr>
        <p:spPr>
          <a:xfrm rot="2676034">
            <a:off x="-1681418" y="5021332"/>
            <a:ext cx="3362838" cy="3410056"/>
          </a:xfrm>
          <a:custGeom>
            <a:avLst/>
            <a:gdLst>
              <a:gd name="connsiteX0" fmla="*/ 0 w 3362838"/>
              <a:gd name="connsiteY0" fmla="*/ 0 h 3410056"/>
              <a:gd name="connsiteX1" fmla="*/ 3362838 w 3362838"/>
              <a:gd name="connsiteY1" fmla="*/ 3410056 h 3410056"/>
              <a:gd name="connsiteX2" fmla="*/ 3362837 w 3362838"/>
              <a:gd name="connsiteY2" fmla="*/ 3410056 h 3410056"/>
              <a:gd name="connsiteX3" fmla="*/ 0 w 3362838"/>
              <a:gd name="connsiteY3" fmla="*/ 1 h 3410056"/>
            </a:gdLst>
            <a:ahLst/>
            <a:cxnLst>
              <a:cxn ang="0">
                <a:pos x="connsiteX0" y="connsiteY0"/>
              </a:cxn>
              <a:cxn ang="0">
                <a:pos x="connsiteX1" y="connsiteY1"/>
              </a:cxn>
              <a:cxn ang="0">
                <a:pos x="connsiteX2" y="connsiteY2"/>
              </a:cxn>
              <a:cxn ang="0">
                <a:pos x="connsiteX3" y="connsiteY3"/>
              </a:cxn>
            </a:cxnLst>
            <a:rect l="l" t="t" r="r" b="b"/>
            <a:pathLst>
              <a:path w="3362838" h="3410056">
                <a:moveTo>
                  <a:pt x="0" y="0"/>
                </a:moveTo>
                <a:lnTo>
                  <a:pt x="3362838" y="3410056"/>
                </a:lnTo>
                <a:lnTo>
                  <a:pt x="3362837" y="3410056"/>
                </a:lnTo>
                <a:lnTo>
                  <a:pt x="0" y="1"/>
                </a:lnTo>
                <a:close/>
              </a:path>
            </a:pathLst>
          </a:custGeom>
          <a:gradFill>
            <a:gsLst>
              <a:gs pos="0">
                <a:schemeClr val="bg1">
                  <a:alpha val="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4" name="任意多边形: 形状 83">
            <a:extLst>
              <a:ext uri="{FF2B5EF4-FFF2-40B4-BE49-F238E27FC236}">
                <a16:creationId xmlns:a16="http://schemas.microsoft.com/office/drawing/2014/main" id="{BF5A8484-2D5B-4F59-A3A8-5B9369A9154A}"/>
              </a:ext>
            </a:extLst>
          </p:cNvPr>
          <p:cNvSpPr/>
          <p:nvPr userDrawn="1"/>
        </p:nvSpPr>
        <p:spPr>
          <a:xfrm>
            <a:off x="1" y="3201986"/>
            <a:ext cx="12191999" cy="3656014"/>
          </a:xfrm>
          <a:custGeom>
            <a:avLst/>
            <a:gdLst>
              <a:gd name="connsiteX0" fmla="*/ 6096002 w 12191999"/>
              <a:gd name="connsiteY0" fmla="*/ 0 h 3656014"/>
              <a:gd name="connsiteX1" fmla="*/ 11517301 w 12191999"/>
              <a:gd name="connsiteY1" fmla="*/ 568339 h 3656014"/>
              <a:gd name="connsiteX2" fmla="*/ 12191999 w 12191999"/>
              <a:gd name="connsiteY2" fmla="*/ 741496 h 3656014"/>
              <a:gd name="connsiteX3" fmla="*/ 12191999 w 12191999"/>
              <a:gd name="connsiteY3" fmla="*/ 3656014 h 3656014"/>
              <a:gd name="connsiteX4" fmla="*/ 0 w 12191999"/>
              <a:gd name="connsiteY4" fmla="*/ 3656014 h 3656014"/>
              <a:gd name="connsiteX5" fmla="*/ 0 w 12191999"/>
              <a:gd name="connsiteY5" fmla="*/ 741497 h 3656014"/>
              <a:gd name="connsiteX6" fmla="*/ 674702 w 12191999"/>
              <a:gd name="connsiteY6" fmla="*/ 568339 h 3656014"/>
              <a:gd name="connsiteX7" fmla="*/ 6096002 w 12191999"/>
              <a:gd name="connsiteY7" fmla="*/ 0 h 365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3656014">
                <a:moveTo>
                  <a:pt x="6096002" y="0"/>
                </a:moveTo>
                <a:cubicBezTo>
                  <a:pt x="8104174" y="0"/>
                  <a:pt x="9969760" y="209519"/>
                  <a:pt x="11517301" y="568339"/>
                </a:cubicBezTo>
                <a:lnTo>
                  <a:pt x="12191999" y="741496"/>
                </a:lnTo>
                <a:lnTo>
                  <a:pt x="12191999" y="3656014"/>
                </a:lnTo>
                <a:lnTo>
                  <a:pt x="0" y="3656014"/>
                </a:lnTo>
                <a:lnTo>
                  <a:pt x="0" y="741497"/>
                </a:lnTo>
                <a:lnTo>
                  <a:pt x="674702" y="568339"/>
                </a:lnTo>
                <a:cubicBezTo>
                  <a:pt x="2222243" y="209519"/>
                  <a:pt x="4087830" y="0"/>
                  <a:pt x="6096002" y="0"/>
                </a:cubicBezTo>
                <a:close/>
              </a:path>
            </a:pathLst>
          </a:custGeom>
          <a:solidFill>
            <a:schemeClr val="bg1"/>
          </a:solidFill>
          <a:ln>
            <a:noFill/>
          </a:ln>
          <a:effectLst>
            <a:outerShdw blurRad="381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ea"/>
            </a:endParaRPr>
          </a:p>
        </p:txBody>
      </p:sp>
      <p:sp>
        <p:nvSpPr>
          <p:cNvPr id="48" name="标题 47">
            <a:extLst>
              <a:ext uri="{FF2B5EF4-FFF2-40B4-BE49-F238E27FC236}">
                <a16:creationId xmlns:a16="http://schemas.microsoft.com/office/drawing/2014/main" id="{253B7C5E-3F08-4EBF-9056-30949C85AEF8}"/>
              </a:ext>
            </a:extLst>
          </p:cNvPr>
          <p:cNvSpPr>
            <a:spLocks noGrp="1"/>
          </p:cNvSpPr>
          <p:nvPr userDrawn="1">
            <p:ph type="title" hasCustomPrompt="1"/>
          </p:nvPr>
        </p:nvSpPr>
        <p:spPr>
          <a:xfrm>
            <a:off x="515938" y="3758091"/>
            <a:ext cx="11160124" cy="1323439"/>
          </a:xfrm>
          <a:prstGeom prst="rect">
            <a:avLst/>
          </a:prstGeom>
          <a:noFill/>
        </p:spPr>
        <p:txBody>
          <a:bodyPr wrap="square" lIns="0" rtlCol="0">
            <a:spAutoFit/>
          </a:bodyPr>
          <a:lstStyle>
            <a:lvl1pPr algn="ctr">
              <a:lnSpc>
                <a:spcPct val="100000"/>
              </a:lnSpc>
              <a:defRPr lang="zh-CN" altLang="en-US" sz="4000" b="1" spc="100" dirty="0">
                <a:solidFill>
                  <a:schemeClr val="tx1"/>
                </a:solidFill>
                <a:latin typeface="+mn-ea"/>
                <a:ea typeface="+mn-ea"/>
                <a:cs typeface="+mn-ea"/>
              </a:defRPr>
            </a:lvl1pPr>
          </a:lstStyle>
          <a:p>
            <a:pPr marL="0" lvl="0"/>
            <a:r>
              <a:rPr lang="zh-CN" altLang="en-US" dirty="0"/>
              <a:t>北京理工大学</a:t>
            </a:r>
            <a:br>
              <a:rPr lang="zh-CN" altLang="en-US" dirty="0"/>
            </a:br>
            <a:r>
              <a:rPr lang="zh-CN" altLang="en-US" dirty="0"/>
              <a:t>毕业设计论文答辩模板</a:t>
            </a:r>
          </a:p>
        </p:txBody>
      </p:sp>
      <p:sp>
        <p:nvSpPr>
          <p:cNvPr id="38" name="文本占位符 53">
            <a:extLst>
              <a:ext uri="{FF2B5EF4-FFF2-40B4-BE49-F238E27FC236}">
                <a16:creationId xmlns:a16="http://schemas.microsoft.com/office/drawing/2014/main" id="{6465F7BF-7316-4A2A-9ECF-AB9E637FFCF4}"/>
              </a:ext>
            </a:extLst>
          </p:cNvPr>
          <p:cNvSpPr>
            <a:spLocks noGrp="1"/>
          </p:cNvSpPr>
          <p:nvPr userDrawn="1">
            <p:ph type="body" sz="quarter" idx="16" hasCustomPrompt="1"/>
          </p:nvPr>
        </p:nvSpPr>
        <p:spPr>
          <a:xfrm>
            <a:off x="2141362" y="5528219"/>
            <a:ext cx="7909277" cy="372410"/>
          </a:xfrm>
          <a:prstGeom prst="rect">
            <a:avLst/>
          </a:prstGeom>
          <a:noFill/>
        </p:spPr>
        <p:txBody>
          <a:bodyPr wrap="square" lIns="0" rtlCol="0" anchor="ctr" anchorCtr="0">
            <a:spAutoFit/>
          </a:bodyPr>
          <a:lstStyle>
            <a:lvl1pPr marL="0" indent="0" algn="ctr">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答辩人：北小理　　　导　师： 京小工　　　时　间：</a:t>
            </a:r>
            <a:r>
              <a:rPr lang="en-US" altLang="zh-CN" dirty="0"/>
              <a:t>XXX</a:t>
            </a:r>
            <a:endParaRPr lang="zh-CN" altLang="en-US" dirty="0"/>
          </a:p>
        </p:txBody>
      </p:sp>
      <p:cxnSp>
        <p:nvCxnSpPr>
          <p:cNvPr id="18" name="直接连接符 17">
            <a:extLst>
              <a:ext uri="{FF2B5EF4-FFF2-40B4-BE49-F238E27FC236}">
                <a16:creationId xmlns:a16="http://schemas.microsoft.com/office/drawing/2014/main" id="{598AF966-7C79-45DC-9C70-AB081DBECE7D}"/>
              </a:ext>
            </a:extLst>
          </p:cNvPr>
          <p:cNvCxnSpPr>
            <a:cxnSpLocks/>
          </p:cNvCxnSpPr>
          <p:nvPr userDrawn="1"/>
        </p:nvCxnSpPr>
        <p:spPr>
          <a:xfrm>
            <a:off x="2108522" y="5295418"/>
            <a:ext cx="797495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66200" y="944838"/>
            <a:ext cx="4510874" cy="1262604"/>
          </a:xfrm>
          <a:prstGeom prst="rect">
            <a:avLst/>
          </a:prstGeom>
        </p:spPr>
      </p:pic>
      <p:sp>
        <p:nvSpPr>
          <p:cNvPr id="51" name="文本框 50"/>
          <p:cNvSpPr txBox="1"/>
          <p:nvPr userDrawn="1"/>
        </p:nvSpPr>
        <p:spPr>
          <a:xfrm>
            <a:off x="150844" y="6088688"/>
            <a:ext cx="2156520" cy="617431"/>
          </a:xfrm>
          <a:prstGeom prst="rect">
            <a:avLst/>
          </a:prstGeom>
          <a:noFill/>
          <a:ln>
            <a:noFill/>
          </a:ln>
        </p:spPr>
        <p:txBody>
          <a:bodyPr wrap="square" lIns="180000" tIns="180000" rIns="180000" bIns="180000" rtlCol="0">
            <a:spAutoFit/>
          </a:body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en-US" altLang="zh-CN" sz="1400" b="1" i="0" u="none" strike="noStrike" kern="1200" cap="none" spc="100" normalizeH="0" baseline="0" noProof="0" dirty="0">
                <a:ln>
                  <a:noFill/>
                </a:ln>
                <a:solidFill>
                  <a:srgbClr val="A2A2A2"/>
                </a:solidFill>
                <a:effectLst/>
                <a:uLnTx/>
                <a:uFillTx/>
                <a:latin typeface="微软雅黑"/>
                <a:ea typeface="微软雅黑"/>
                <a:cs typeface="+mn-cs"/>
              </a:rPr>
              <a:t>BIT</a:t>
            </a:r>
            <a:r>
              <a:rPr kumimoji="0" lang="en-US" altLang="zh-CN" sz="1400" b="0" i="0" u="none" strike="noStrike" kern="1200" cap="none" spc="100" normalizeH="0" baseline="0" noProof="0" dirty="0">
                <a:ln>
                  <a:noFill/>
                </a:ln>
                <a:solidFill>
                  <a:srgbClr val="A2A2A2"/>
                </a:solidFill>
                <a:effectLst/>
                <a:uLnTx/>
                <a:uFillTx/>
                <a:latin typeface="微软雅黑"/>
                <a:ea typeface="微软雅黑" panose="020B0503020204020204" pitchFamily="3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a:ea typeface="微软雅黑" panose="020B0503020204020204" pitchFamily="34" charset="-122"/>
                <a:cs typeface="+mn-cs"/>
              </a:rPr>
              <a:t>|</a:t>
            </a:r>
            <a:r>
              <a:rPr kumimoji="0" lang="en-US" altLang="zh-CN" sz="1400" b="0" i="0" u="none" strike="noStrike" kern="1200" cap="none" spc="100" normalizeH="0" baseline="0" noProof="0" dirty="0">
                <a:ln>
                  <a:noFill/>
                </a:ln>
                <a:solidFill>
                  <a:srgbClr val="A2A2A2"/>
                </a:solidFill>
                <a:effectLst/>
                <a:uLnTx/>
                <a:uFillTx/>
                <a:latin typeface="微软雅黑"/>
                <a:ea typeface="微软雅黑" panose="020B0503020204020204" pitchFamily="34" charset="-122"/>
                <a:cs typeface="+mn-cs"/>
              </a:rPr>
              <a:t> </a:t>
            </a:r>
            <a:r>
              <a:rPr kumimoji="0" lang="en-US" altLang="zh-CN" sz="1400" b="1" i="0" u="none" strike="noStrike" kern="1200" cap="none" spc="100" normalizeH="0" baseline="0" noProof="0" dirty="0">
                <a:ln>
                  <a:noFill/>
                </a:ln>
                <a:solidFill>
                  <a:srgbClr val="A2A2A2"/>
                </a:solidFill>
                <a:effectLst/>
                <a:uLnTx/>
                <a:uFillTx/>
                <a:latin typeface="微软雅黑"/>
                <a:ea typeface="微软雅黑" panose="020B0503020204020204" pitchFamily="34" charset="-122"/>
                <a:cs typeface="+mn-cs"/>
              </a:rPr>
              <a:t>SINCE 1940</a:t>
            </a:r>
            <a:endParaRPr kumimoji="0" lang="zh-CN" altLang="en-US" sz="1400" b="1" i="0" u="none" strike="noStrike" kern="1200" cap="none" spc="100" normalizeH="0" baseline="0" noProof="0" dirty="0">
              <a:ln>
                <a:noFill/>
              </a:ln>
              <a:solidFill>
                <a:srgbClr val="A2A2A2"/>
              </a:solidFill>
              <a:effectLst/>
              <a:uLnTx/>
              <a:uFillTx/>
              <a:latin typeface="微软雅黑 Light" panose="020B0502040204020203" pitchFamily="34" charset="-122"/>
              <a:ea typeface="微软雅黑 Light" panose="020B0502040204020203" pitchFamily="34" charset="-122"/>
              <a:cs typeface="+mn-cs"/>
            </a:endParaRPr>
          </a:p>
        </p:txBody>
      </p:sp>
      <p:grpSp>
        <p:nvGrpSpPr>
          <p:cNvPr id="3" name="组合 2"/>
          <p:cNvGrpSpPr/>
          <p:nvPr userDrawn="1"/>
        </p:nvGrpSpPr>
        <p:grpSpPr>
          <a:xfrm>
            <a:off x="10272478" y="6308389"/>
            <a:ext cx="1629576" cy="198576"/>
            <a:chOff x="10272478" y="6308389"/>
            <a:chExt cx="1629576" cy="198576"/>
          </a:xfrm>
        </p:grpSpPr>
        <p:grpSp>
          <p:nvGrpSpPr>
            <p:cNvPr id="40" name="组合 39"/>
            <p:cNvGrpSpPr/>
            <p:nvPr userDrawn="1"/>
          </p:nvGrpSpPr>
          <p:grpSpPr>
            <a:xfrm>
              <a:off x="11216726" y="6310650"/>
              <a:ext cx="685328" cy="194486"/>
              <a:chOff x="2373567" y="1096524"/>
              <a:chExt cx="2578404" cy="731714"/>
            </a:xfrm>
          </p:grpSpPr>
          <p:sp>
            <p:nvSpPr>
              <p:cNvPr id="70"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1" name="Freeform 6">
                <a:extLst>
                  <a:ext uri="{FF2B5EF4-FFF2-40B4-BE49-F238E27FC236}">
                    <a16:creationId xmlns:a16="http://schemas.microsoft.com/office/drawing/2014/main" id="{CC1FA68D-3307-481A-8E89-D3CB2E8693F4}"/>
                  </a:ext>
                </a:extLst>
              </p:cNvPr>
              <p:cNvSpPr>
                <a:spLocks/>
              </p:cNvSpPr>
              <p:nvPr/>
            </p:nvSpPr>
            <p:spPr bwMode="auto">
              <a:xfrm>
                <a:off x="4620306" y="1237050"/>
                <a:ext cx="331665" cy="499208"/>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nvGrpSpPr>
              <p:cNvPr id="72" name="组合 71">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solidFill>
                <a:schemeClr val="accent3"/>
              </a:solidFill>
            </p:grpSpPr>
            <p:sp>
              <p:nvSpPr>
                <p:cNvPr id="77"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8"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73" name="组合 72">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solidFill>
                <a:schemeClr val="accent3"/>
              </a:solidFill>
            </p:grpSpPr>
            <p:sp>
              <p:nvSpPr>
                <p:cNvPr id="74"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5"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76"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nvGrpSpPr>
            <p:cNvPr id="41" name="组合 40"/>
            <p:cNvGrpSpPr/>
            <p:nvPr userDrawn="1"/>
          </p:nvGrpSpPr>
          <p:grpSpPr>
            <a:xfrm>
              <a:off x="10272478" y="6308389"/>
              <a:ext cx="721622" cy="198576"/>
              <a:chOff x="2372715" y="161759"/>
              <a:chExt cx="2714952" cy="747103"/>
            </a:xfrm>
          </p:grpSpPr>
          <p:grpSp>
            <p:nvGrpSpPr>
              <p:cNvPr id="42" name="组合 41">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solidFill>
                <a:schemeClr val="accent3"/>
              </a:solidFill>
            </p:grpSpPr>
            <p:sp>
              <p:nvSpPr>
                <p:cNvPr id="68"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69"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43" name="组合 42">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solidFill>
                <a:schemeClr val="accent3"/>
              </a:solidFill>
            </p:grpSpPr>
            <p:sp>
              <p:nvSpPr>
                <p:cNvPr id="66"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67"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44" name="组合 43">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solidFill>
                <a:schemeClr val="accent3"/>
              </a:solidFill>
            </p:grpSpPr>
            <p:sp>
              <p:nvSpPr>
                <p:cNvPr id="63"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64"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65"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nvGrpSpPr>
              <p:cNvPr id="45" name="组合 44"/>
              <p:cNvGrpSpPr/>
              <p:nvPr/>
            </p:nvGrpSpPr>
            <p:grpSpPr>
              <a:xfrm>
                <a:off x="4613354" y="313344"/>
                <a:ext cx="474313" cy="479486"/>
                <a:chOff x="11893474" y="1994534"/>
                <a:chExt cx="286683" cy="289808"/>
              </a:xfrm>
              <a:solidFill>
                <a:schemeClr val="accent3"/>
              </a:solidFill>
            </p:grpSpPr>
            <p:sp>
              <p:nvSpPr>
                <p:cNvPr id="46" name="Freeform 11">
                  <a:extLst>
                    <a:ext uri="{FF2B5EF4-FFF2-40B4-BE49-F238E27FC236}">
                      <a16:creationId xmlns:a16="http://schemas.microsoft.com/office/drawing/2014/main" id="{9E7CBDC3-9BA0-4307-8967-3267E5966ED9}"/>
                    </a:ext>
                  </a:extLst>
                </p:cNvPr>
                <p:cNvSpPr>
                  <a:spLocks noEditPoints="1"/>
                </p:cNvSpPr>
                <p:nvPr/>
              </p:nvSpPr>
              <p:spPr bwMode="auto">
                <a:xfrm>
                  <a:off x="11976099" y="1994534"/>
                  <a:ext cx="204058" cy="285679"/>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sp>
              <p:nvSpPr>
                <p:cNvPr id="47" name="Freeform 12">
                  <a:extLst>
                    <a:ext uri="{FF2B5EF4-FFF2-40B4-BE49-F238E27FC236}">
                      <a16:creationId xmlns:a16="http://schemas.microsoft.com/office/drawing/2014/main" id="{D88D9717-3185-4A77-8E18-2A8659D441F7}"/>
                    </a:ext>
                  </a:extLst>
                </p:cNvPr>
                <p:cNvSpPr>
                  <a:spLocks/>
                </p:cNvSpPr>
                <p:nvPr/>
              </p:nvSpPr>
              <p:spPr bwMode="auto">
                <a:xfrm>
                  <a:off x="11893474" y="2009126"/>
                  <a:ext cx="109877" cy="275216"/>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entury Gothic" panose="020B0502020202020204" pitchFamily="34" charset="0"/>
                    <a:ea typeface="微软雅黑" panose="020B0503020204020204" pitchFamily="34" charset="-122"/>
                    <a:cs typeface="+mn-cs"/>
                  </a:endParaRPr>
                </a:p>
              </p:txBody>
            </p:sp>
          </p:grpSp>
        </p:grpSp>
      </p:grpSp>
    </p:spTree>
    <p:extLst>
      <p:ext uri="{BB962C8B-B14F-4D97-AF65-F5344CB8AC3E}">
        <p14:creationId xmlns:p14="http://schemas.microsoft.com/office/powerpoint/2010/main" val="1855409212"/>
      </p:ext>
    </p:extLst>
  </p:cSld>
  <p:clrMapOvr>
    <a:masterClrMapping/>
  </p:clrMapOvr>
  <p:transition spd="med">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封面样式2-尾页">
    <p:spTree>
      <p:nvGrpSpPr>
        <p:cNvPr id="1" name=""/>
        <p:cNvGrpSpPr/>
        <p:nvPr/>
      </p:nvGrpSpPr>
      <p:grpSpPr>
        <a:xfrm>
          <a:off x="0" y="0"/>
          <a:ext cx="0" cy="0"/>
          <a:chOff x="0" y="0"/>
          <a:chExt cx="0" cy="0"/>
        </a:xfrm>
      </p:grpSpPr>
      <p:sp>
        <p:nvSpPr>
          <p:cNvPr id="6" name="PA-矩形 7">
            <a:extLst>
              <a:ext uri="{FF2B5EF4-FFF2-40B4-BE49-F238E27FC236}">
                <a16:creationId xmlns:a16="http://schemas.microsoft.com/office/drawing/2014/main" id="{EEC7E5F7-20FD-444B-9E6C-FF353F66717A}"/>
              </a:ext>
            </a:extLst>
          </p:cNvPr>
          <p:cNvSpPr/>
          <p:nvPr userDrawn="1">
            <p:custDataLst>
              <p:tags r:id="rId1"/>
            </p:custData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PA-矩形 7">
            <a:extLst>
              <a:ext uri="{FF2B5EF4-FFF2-40B4-BE49-F238E27FC236}">
                <a16:creationId xmlns:a16="http://schemas.microsoft.com/office/drawing/2014/main" id="{59644A98-44CE-4FDE-8172-3327AAE72C45}"/>
              </a:ext>
            </a:extLst>
          </p:cNvPr>
          <p:cNvSpPr/>
          <p:nvPr userDrawn="1">
            <p:custDataLst>
              <p:tags r:id="rId2"/>
            </p:custDataLst>
          </p:nvPr>
        </p:nvSpPr>
        <p:spPr>
          <a:xfrm>
            <a:off x="0" y="0"/>
            <a:ext cx="12192000" cy="6858000"/>
          </a:xfrm>
          <a:prstGeom prst="rect">
            <a:avLst/>
          </a:prstGeom>
          <a:gradFill flip="none" rotWithShape="1">
            <a:gsLst>
              <a:gs pos="0">
                <a:schemeClr val="accent1">
                  <a:alpha val="0"/>
                </a:schemeClr>
              </a:gs>
              <a:gs pos="52200">
                <a:schemeClr val="accent1"/>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形状 19">
            <a:extLst>
              <a:ext uri="{FF2B5EF4-FFF2-40B4-BE49-F238E27FC236}">
                <a16:creationId xmlns:a16="http://schemas.microsoft.com/office/drawing/2014/main" id="{17BF7535-8F01-44D8-BF44-00C5CD915389}"/>
              </a:ext>
            </a:extLst>
          </p:cNvPr>
          <p:cNvSpPr/>
          <p:nvPr userDrawn="1"/>
        </p:nvSpPr>
        <p:spPr>
          <a:xfrm flipH="1" flipV="1">
            <a:off x="4442085" y="3759199"/>
            <a:ext cx="3307830" cy="2335892"/>
          </a:xfrm>
          <a:custGeom>
            <a:avLst/>
            <a:gdLst>
              <a:gd name="connsiteX0" fmla="*/ 3162300 w 3162300"/>
              <a:gd name="connsiteY0" fmla="*/ 2147409 h 2147409"/>
              <a:gd name="connsiteX1" fmla="*/ 0 w 3162300"/>
              <a:gd name="connsiteY1" fmla="*/ 2147409 h 2147409"/>
              <a:gd name="connsiteX2" fmla="*/ 0 w 3162300"/>
              <a:gd name="connsiteY2" fmla="*/ 1565265 h 2147409"/>
              <a:gd name="connsiteX3" fmla="*/ 0 w 3162300"/>
              <a:gd name="connsiteY3" fmla="*/ 1544697 h 2147409"/>
              <a:gd name="connsiteX4" fmla="*/ 0 w 3162300"/>
              <a:gd name="connsiteY4" fmla="*/ 0 h 2147409"/>
              <a:gd name="connsiteX5" fmla="*/ 1585774 w 3162300"/>
              <a:gd name="connsiteY5" fmla="*/ 1112898 h 2147409"/>
              <a:gd name="connsiteX6" fmla="*/ 3162300 w 3162300"/>
              <a:gd name="connsiteY6" fmla="*/ 0 h 2147409"/>
              <a:gd name="connsiteX7" fmla="*/ 3162300 w 3162300"/>
              <a:gd name="connsiteY7" fmla="*/ 1544697 h 2147409"/>
              <a:gd name="connsiteX8" fmla="*/ 3162300 w 3162300"/>
              <a:gd name="connsiteY8" fmla="*/ 1565265 h 2147409"/>
              <a:gd name="connsiteX0" fmla="*/ 0 w 3162300"/>
              <a:gd name="connsiteY0" fmla="*/ 2147409 h 2238849"/>
              <a:gd name="connsiteX1" fmla="*/ 0 w 3162300"/>
              <a:gd name="connsiteY1" fmla="*/ 1565265 h 2238849"/>
              <a:gd name="connsiteX2" fmla="*/ 0 w 3162300"/>
              <a:gd name="connsiteY2" fmla="*/ 1544697 h 2238849"/>
              <a:gd name="connsiteX3" fmla="*/ 0 w 3162300"/>
              <a:gd name="connsiteY3" fmla="*/ 0 h 2238849"/>
              <a:gd name="connsiteX4" fmla="*/ 1585774 w 3162300"/>
              <a:gd name="connsiteY4" fmla="*/ 1112898 h 2238849"/>
              <a:gd name="connsiteX5" fmla="*/ 3162300 w 3162300"/>
              <a:gd name="connsiteY5" fmla="*/ 0 h 2238849"/>
              <a:gd name="connsiteX6" fmla="*/ 3162300 w 3162300"/>
              <a:gd name="connsiteY6" fmla="*/ 1544697 h 2238849"/>
              <a:gd name="connsiteX7" fmla="*/ 3162300 w 3162300"/>
              <a:gd name="connsiteY7" fmla="*/ 1565265 h 2238849"/>
              <a:gd name="connsiteX8" fmla="*/ 3162300 w 3162300"/>
              <a:gd name="connsiteY8" fmla="*/ 2147409 h 2238849"/>
              <a:gd name="connsiteX9" fmla="*/ 91440 w 3162300"/>
              <a:gd name="connsiteY9" fmla="*/ 2238849 h 2238849"/>
              <a:gd name="connsiteX0" fmla="*/ 0 w 3162300"/>
              <a:gd name="connsiteY0" fmla="*/ 2147409 h 2147409"/>
              <a:gd name="connsiteX1" fmla="*/ 0 w 3162300"/>
              <a:gd name="connsiteY1" fmla="*/ 1565265 h 2147409"/>
              <a:gd name="connsiteX2" fmla="*/ 0 w 3162300"/>
              <a:gd name="connsiteY2" fmla="*/ 1544697 h 2147409"/>
              <a:gd name="connsiteX3" fmla="*/ 0 w 3162300"/>
              <a:gd name="connsiteY3" fmla="*/ 0 h 2147409"/>
              <a:gd name="connsiteX4" fmla="*/ 1585774 w 3162300"/>
              <a:gd name="connsiteY4" fmla="*/ 1112898 h 2147409"/>
              <a:gd name="connsiteX5" fmla="*/ 3162300 w 3162300"/>
              <a:gd name="connsiteY5" fmla="*/ 0 h 2147409"/>
              <a:gd name="connsiteX6" fmla="*/ 3162300 w 3162300"/>
              <a:gd name="connsiteY6" fmla="*/ 1544697 h 2147409"/>
              <a:gd name="connsiteX7" fmla="*/ 3162300 w 3162300"/>
              <a:gd name="connsiteY7" fmla="*/ 1565265 h 2147409"/>
              <a:gd name="connsiteX8" fmla="*/ 3162300 w 3162300"/>
              <a:gd name="connsiteY8" fmla="*/ 2147409 h 214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2300" h="2147409">
                <a:moveTo>
                  <a:pt x="0" y="2147409"/>
                </a:moveTo>
                <a:lnTo>
                  <a:pt x="0" y="1565265"/>
                </a:lnTo>
                <a:lnTo>
                  <a:pt x="0" y="1544697"/>
                </a:lnTo>
                <a:lnTo>
                  <a:pt x="0" y="0"/>
                </a:lnTo>
                <a:lnTo>
                  <a:pt x="1585774" y="1112898"/>
                </a:lnTo>
                <a:lnTo>
                  <a:pt x="3162300" y="0"/>
                </a:lnTo>
                <a:lnTo>
                  <a:pt x="3162300" y="1544697"/>
                </a:lnTo>
                <a:lnTo>
                  <a:pt x="3162300" y="1565265"/>
                </a:lnTo>
                <a:lnTo>
                  <a:pt x="3162300" y="2147409"/>
                </a:ln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矩形 3">
            <a:extLst>
              <a:ext uri="{FF2B5EF4-FFF2-40B4-BE49-F238E27FC236}">
                <a16:creationId xmlns:a16="http://schemas.microsoft.com/office/drawing/2014/main" id="{65B2E1B6-E350-4024-A69C-C064D4BB9540}"/>
              </a:ext>
            </a:extLst>
          </p:cNvPr>
          <p:cNvSpPr/>
          <p:nvPr userDrawn="1"/>
        </p:nvSpPr>
        <p:spPr>
          <a:xfrm>
            <a:off x="4442085" y="1015093"/>
            <a:ext cx="3307830" cy="1428368"/>
          </a:xfrm>
          <a:custGeom>
            <a:avLst/>
            <a:gdLst>
              <a:gd name="connsiteX0" fmla="*/ 0 w 3162300"/>
              <a:gd name="connsiteY0" fmla="*/ 0 h 1871961"/>
              <a:gd name="connsiteX1" fmla="*/ 3162300 w 3162300"/>
              <a:gd name="connsiteY1" fmla="*/ 0 h 1871961"/>
              <a:gd name="connsiteX2" fmla="*/ 3162300 w 3162300"/>
              <a:gd name="connsiteY2" fmla="*/ 1871961 h 1871961"/>
              <a:gd name="connsiteX3" fmla="*/ 0 w 3162300"/>
              <a:gd name="connsiteY3" fmla="*/ 1871961 h 1871961"/>
              <a:gd name="connsiteX4" fmla="*/ 0 w 3162300"/>
              <a:gd name="connsiteY4" fmla="*/ 0 h 1871961"/>
              <a:gd name="connsiteX0" fmla="*/ 0 w 3162300"/>
              <a:gd name="connsiteY0" fmla="*/ 1871961 h 1963401"/>
              <a:gd name="connsiteX1" fmla="*/ 0 w 3162300"/>
              <a:gd name="connsiteY1" fmla="*/ 0 h 1963401"/>
              <a:gd name="connsiteX2" fmla="*/ 3162300 w 3162300"/>
              <a:gd name="connsiteY2" fmla="*/ 0 h 1963401"/>
              <a:gd name="connsiteX3" fmla="*/ 3162300 w 3162300"/>
              <a:gd name="connsiteY3" fmla="*/ 1871961 h 1963401"/>
              <a:gd name="connsiteX4" fmla="*/ 91440 w 3162300"/>
              <a:gd name="connsiteY4" fmla="*/ 1963401 h 1963401"/>
              <a:gd name="connsiteX0" fmla="*/ 0 w 3162300"/>
              <a:gd name="connsiteY0" fmla="*/ 1871961 h 1871961"/>
              <a:gd name="connsiteX1" fmla="*/ 0 w 3162300"/>
              <a:gd name="connsiteY1" fmla="*/ 0 h 1871961"/>
              <a:gd name="connsiteX2" fmla="*/ 3162300 w 3162300"/>
              <a:gd name="connsiteY2" fmla="*/ 0 h 1871961"/>
              <a:gd name="connsiteX3" fmla="*/ 3162300 w 3162300"/>
              <a:gd name="connsiteY3" fmla="*/ 1871961 h 1871961"/>
            </a:gdLst>
            <a:ahLst/>
            <a:cxnLst>
              <a:cxn ang="0">
                <a:pos x="connsiteX0" y="connsiteY0"/>
              </a:cxn>
              <a:cxn ang="0">
                <a:pos x="connsiteX1" y="connsiteY1"/>
              </a:cxn>
              <a:cxn ang="0">
                <a:pos x="connsiteX2" y="connsiteY2"/>
              </a:cxn>
              <a:cxn ang="0">
                <a:pos x="connsiteX3" y="connsiteY3"/>
              </a:cxn>
            </a:cxnLst>
            <a:rect l="l" t="t" r="r" b="b"/>
            <a:pathLst>
              <a:path w="3162300" h="1871961">
                <a:moveTo>
                  <a:pt x="0" y="1871961"/>
                </a:moveTo>
                <a:lnTo>
                  <a:pt x="0" y="0"/>
                </a:lnTo>
                <a:lnTo>
                  <a:pt x="3162300" y="0"/>
                </a:lnTo>
                <a:lnTo>
                  <a:pt x="3162300" y="1871961"/>
                </a:ln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30000"/>
              </a:lnSpc>
            </a:pPr>
            <a:endParaRPr lang="zh-CN" altLang="en-US">
              <a:cs typeface="+mn-ea"/>
              <a:sym typeface="+mn-lt"/>
            </a:endParaRPr>
          </a:p>
        </p:txBody>
      </p:sp>
      <p:sp>
        <p:nvSpPr>
          <p:cNvPr id="12" name="等腰三角形 11">
            <a:extLst>
              <a:ext uri="{FF2B5EF4-FFF2-40B4-BE49-F238E27FC236}">
                <a16:creationId xmlns:a16="http://schemas.microsoft.com/office/drawing/2014/main" id="{F3B0B805-869F-4D89-BEB0-0E0DA525C8EE}"/>
              </a:ext>
            </a:extLst>
          </p:cNvPr>
          <p:cNvSpPr/>
          <p:nvPr userDrawn="1"/>
        </p:nvSpPr>
        <p:spPr>
          <a:xfrm flipV="1">
            <a:off x="6007269" y="3832178"/>
            <a:ext cx="177462" cy="152984"/>
          </a:xfrm>
          <a:prstGeom prst="triangl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pic>
        <p:nvPicPr>
          <p:cNvPr id="13" name="图片 1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974749" y="1401223"/>
            <a:ext cx="2256308" cy="631546"/>
          </a:xfrm>
          <a:prstGeom prst="rect">
            <a:avLst/>
          </a:prstGeom>
        </p:spPr>
      </p:pic>
    </p:spTree>
    <p:extLst>
      <p:ext uri="{BB962C8B-B14F-4D97-AF65-F5344CB8AC3E}">
        <p14:creationId xmlns:p14="http://schemas.microsoft.com/office/powerpoint/2010/main" val="3811135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目录样式1">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67"/>
            <a:ext cx="5022689" cy="6857433"/>
          </a:xfrm>
          <a:prstGeom prst="rect">
            <a:avLst/>
          </a:prstGeom>
        </p:spPr>
      </p:pic>
      <p:sp>
        <p:nvSpPr>
          <p:cNvPr id="3" name="矩形 白1">
            <a:extLst>
              <a:ext uri="{FF2B5EF4-FFF2-40B4-BE49-F238E27FC236}">
                <a16:creationId xmlns:a16="http://schemas.microsoft.com/office/drawing/2014/main" id="{7A935A22-FEEB-4B78-9916-163644E822AB}"/>
              </a:ext>
            </a:extLst>
          </p:cNvPr>
          <p:cNvSpPr/>
          <p:nvPr userDrawn="1"/>
        </p:nvSpPr>
        <p:spPr>
          <a:xfrm rot="5400000">
            <a:off x="-917658" y="918223"/>
            <a:ext cx="6858002" cy="5022690"/>
          </a:xfrm>
          <a:prstGeom prst="rect">
            <a:avLst/>
          </a:prstGeom>
          <a:gradFill flip="none" rotWithShape="1">
            <a:gsLst>
              <a:gs pos="50000">
                <a:schemeClr val="bg1">
                  <a:alpha val="50000"/>
                </a:schemeClr>
              </a:gs>
              <a:gs pos="0">
                <a:schemeClr val="bg1"/>
              </a:gs>
              <a:gs pos="100000">
                <a:srgbClr val="FFFFF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ea"/>
              <a:sym typeface="+mn-lt"/>
            </a:endParaRPr>
          </a:p>
        </p:txBody>
      </p:sp>
    </p:spTree>
    <p:extLst>
      <p:ext uri="{BB962C8B-B14F-4D97-AF65-F5344CB8AC3E}">
        <p14:creationId xmlns:p14="http://schemas.microsoft.com/office/powerpoint/2010/main" val="407520059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页样式2-常规">
    <p:spTree>
      <p:nvGrpSpPr>
        <p:cNvPr id="1" name=""/>
        <p:cNvGrpSpPr/>
        <p:nvPr/>
      </p:nvGrpSpPr>
      <p:grpSpPr>
        <a:xfrm>
          <a:off x="0" y="0"/>
          <a:ext cx="0" cy="0"/>
          <a:chOff x="0" y="0"/>
          <a:chExt cx="0" cy="0"/>
        </a:xfrm>
      </p:grpSpPr>
      <p:sp>
        <p:nvSpPr>
          <p:cNvPr id="12" name="标题 11"/>
          <p:cNvSpPr>
            <a:spLocks noGrp="1"/>
          </p:cNvSpPr>
          <p:nvPr>
            <p:ph type="title"/>
          </p:nvPr>
        </p:nvSpPr>
        <p:spPr>
          <a:xfrm>
            <a:off x="577850" y="249067"/>
            <a:ext cx="8643848" cy="4801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lang="zh-CN" altLang="en-US" sz="2800" b="1" baseline="0">
                <a:latin typeface="微软雅黑" panose="020B0503020204020204" pitchFamily="34" charset="-122"/>
                <a:ea typeface="微软雅黑" panose="020B0503020204020204" pitchFamily="34" charset="-122"/>
                <a:cs typeface="+mn-cs"/>
              </a:defRPr>
            </a:lvl1pPr>
          </a:lstStyle>
          <a:p>
            <a:pPr lvl="0" eaLnBrk="1" hangingPunct="1"/>
            <a:r>
              <a:rPr lang="zh-CN" altLang="en-US" dirty="0"/>
              <a:t>单击此处编辑母版标题样式</a:t>
            </a:r>
          </a:p>
        </p:txBody>
      </p:sp>
      <p:sp>
        <p:nvSpPr>
          <p:cNvPr id="6" name="文本框 5"/>
          <p:cNvSpPr txBox="1">
            <a:spLocks noChangeArrowheads="1"/>
          </p:cNvSpPr>
          <p:nvPr userDrawn="1"/>
        </p:nvSpPr>
        <p:spPr bwMode="auto">
          <a:xfrm>
            <a:off x="11233150" y="6353175"/>
            <a:ext cx="550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Century Gothic" panose="020B0502020202020204" pitchFamily="34" charset="0"/>
                <a:ea typeface="微软雅黑" panose="020B0503020204020204" pitchFamily="34" charset="-122"/>
              </a:defRPr>
            </a:lvl1pPr>
            <a:lvl2pPr marL="742950" indent="-285750">
              <a:defRPr>
                <a:solidFill>
                  <a:schemeClr val="tx1"/>
                </a:solidFill>
                <a:latin typeface="Century Gothic" panose="020B0502020202020204" pitchFamily="34" charset="0"/>
                <a:ea typeface="微软雅黑" panose="020B0503020204020204" pitchFamily="34" charset="-122"/>
              </a:defRPr>
            </a:lvl2pPr>
            <a:lvl3pPr marL="1143000" indent="-228600">
              <a:defRPr>
                <a:solidFill>
                  <a:schemeClr val="tx1"/>
                </a:solidFill>
                <a:latin typeface="Century Gothic" panose="020B0502020202020204" pitchFamily="34" charset="0"/>
                <a:ea typeface="微软雅黑" panose="020B0503020204020204" pitchFamily="34" charset="-122"/>
              </a:defRPr>
            </a:lvl3pPr>
            <a:lvl4pPr marL="1600200" indent="-228600">
              <a:defRPr>
                <a:solidFill>
                  <a:schemeClr val="tx1"/>
                </a:solidFill>
                <a:latin typeface="Century Gothic" panose="020B0502020202020204" pitchFamily="34" charset="0"/>
                <a:ea typeface="微软雅黑" panose="020B0503020204020204" pitchFamily="34" charset="-122"/>
              </a:defRPr>
            </a:lvl4pPr>
            <a:lvl5pPr marL="2057400" indent="-228600">
              <a:defRPr>
                <a:solidFill>
                  <a:schemeClr val="tx1"/>
                </a:solidFill>
                <a:latin typeface="Century Gothic" panose="020B0502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entury Gothic" panose="020B0502020202020204" pitchFamily="34" charset="0"/>
                <a:ea typeface="微软雅黑" panose="020B0503020204020204" pitchFamily="34" charset="-122"/>
              </a:defRPr>
            </a:lvl9pPr>
          </a:lstStyle>
          <a:p>
            <a:pPr algn="ctr" eaLnBrk="1" hangingPunct="1">
              <a:defRPr/>
            </a:pPr>
            <a:fld id="{4CE2CC6A-3CD6-4EB2-A6B9-76993E7CF1F2}" type="slidenum">
              <a:rPr lang="zh-CN" altLang="en-US" sz="1600" smtClean="0">
                <a:solidFill>
                  <a:schemeClr val="accent3"/>
                </a:solidFill>
                <a:latin typeface="微软雅黑" panose="020B0503020204020204" pitchFamily="34" charset="-122"/>
              </a:rPr>
              <a:pPr algn="ctr" eaLnBrk="1" hangingPunct="1">
                <a:defRPr/>
              </a:pPr>
              <a:t>‹#›</a:t>
            </a:fld>
            <a:endParaRPr lang="zh-CN" altLang="en-US" sz="1600" dirty="0">
              <a:solidFill>
                <a:schemeClr val="accent3"/>
              </a:solidFill>
              <a:latin typeface="微软雅黑" panose="020B0503020204020204" pitchFamily="34" charset="-122"/>
            </a:endParaRPr>
          </a:p>
        </p:txBody>
      </p:sp>
      <p:pic>
        <p:nvPicPr>
          <p:cNvPr id="57" name="图片 5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90193" y="252089"/>
            <a:ext cx="1969223" cy="432990"/>
          </a:xfrm>
          <a:prstGeom prst="rect">
            <a:avLst/>
          </a:prstGeom>
        </p:spPr>
      </p:pic>
      <p:grpSp>
        <p:nvGrpSpPr>
          <p:cNvPr id="2" name="组合 1"/>
          <p:cNvGrpSpPr/>
          <p:nvPr userDrawn="1"/>
        </p:nvGrpSpPr>
        <p:grpSpPr>
          <a:xfrm>
            <a:off x="-9524" y="122428"/>
            <a:ext cx="559928" cy="699303"/>
            <a:chOff x="-9524" y="122428"/>
            <a:chExt cx="559928" cy="699303"/>
          </a:xfrm>
        </p:grpSpPr>
        <p:sp>
          <p:nvSpPr>
            <p:cNvPr id="85" name="任意多边形: 形状 56">
              <a:extLst>
                <a:ext uri="{FF2B5EF4-FFF2-40B4-BE49-F238E27FC236}">
                  <a16:creationId xmlns:a16="http://schemas.microsoft.com/office/drawing/2014/main" id="{77A3E9FF-E8D6-4864-AD9A-BC3E704158E7}"/>
                </a:ext>
              </a:extLst>
            </p:cNvPr>
            <p:cNvSpPr/>
            <p:nvPr userDrawn="1"/>
          </p:nvSpPr>
          <p:spPr>
            <a:xfrm>
              <a:off x="-9524" y="122428"/>
              <a:ext cx="559928" cy="699303"/>
            </a:xfrm>
            <a:custGeom>
              <a:avLst/>
              <a:gdLst>
                <a:gd name="connsiteX0" fmla="*/ 0 w 436410"/>
                <a:gd name="connsiteY0" fmla="*/ 0 h 895350"/>
                <a:gd name="connsiteX1" fmla="*/ 436410 w 436410"/>
                <a:gd name="connsiteY1" fmla="*/ 0 h 895350"/>
                <a:gd name="connsiteX2" fmla="*/ 250915 w 436410"/>
                <a:gd name="connsiteY2" fmla="*/ 895350 h 895350"/>
                <a:gd name="connsiteX3" fmla="*/ 0 w 436410"/>
                <a:gd name="connsiteY3" fmla="*/ 895350 h 895350"/>
              </a:gdLst>
              <a:ahLst/>
              <a:cxnLst>
                <a:cxn ang="0">
                  <a:pos x="connsiteX0" y="connsiteY0"/>
                </a:cxn>
                <a:cxn ang="0">
                  <a:pos x="connsiteX1" y="connsiteY1"/>
                </a:cxn>
                <a:cxn ang="0">
                  <a:pos x="connsiteX2" y="connsiteY2"/>
                </a:cxn>
                <a:cxn ang="0">
                  <a:pos x="connsiteX3" y="connsiteY3"/>
                </a:cxn>
              </a:cxnLst>
              <a:rect l="l" t="t" r="r" b="b"/>
              <a:pathLst>
                <a:path w="436410" h="895350">
                  <a:moveTo>
                    <a:pt x="0" y="0"/>
                  </a:moveTo>
                  <a:lnTo>
                    <a:pt x="436410" y="0"/>
                  </a:lnTo>
                  <a:lnTo>
                    <a:pt x="250915" y="895350"/>
                  </a:lnTo>
                  <a:lnTo>
                    <a:pt x="0" y="895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形状 57">
              <a:extLst>
                <a:ext uri="{FF2B5EF4-FFF2-40B4-BE49-F238E27FC236}">
                  <a16:creationId xmlns:a16="http://schemas.microsoft.com/office/drawing/2014/main" id="{0B39D90D-B980-4ADB-95FB-F043B008E76D}"/>
                </a:ext>
              </a:extLst>
            </p:cNvPr>
            <p:cNvSpPr/>
            <p:nvPr userDrawn="1"/>
          </p:nvSpPr>
          <p:spPr>
            <a:xfrm>
              <a:off x="417309" y="379233"/>
              <a:ext cx="96622" cy="221903"/>
            </a:xfrm>
            <a:custGeom>
              <a:avLst/>
              <a:gdLst>
                <a:gd name="connsiteX0" fmla="*/ 144879 w 185359"/>
                <a:gd name="connsiteY0" fmla="*/ 0 h 699303"/>
                <a:gd name="connsiteX1" fmla="*/ 185359 w 185359"/>
                <a:gd name="connsiteY1" fmla="*/ 0 h 699303"/>
                <a:gd name="connsiteX2" fmla="*/ 40480 w 185359"/>
                <a:gd name="connsiteY2" fmla="*/ 699303 h 699303"/>
                <a:gd name="connsiteX3" fmla="*/ 0 w 185359"/>
                <a:gd name="connsiteY3" fmla="*/ 699303 h 699303"/>
              </a:gdLst>
              <a:ahLst/>
              <a:cxnLst>
                <a:cxn ang="0">
                  <a:pos x="connsiteX0" y="connsiteY0"/>
                </a:cxn>
                <a:cxn ang="0">
                  <a:pos x="connsiteX1" y="connsiteY1"/>
                </a:cxn>
                <a:cxn ang="0">
                  <a:pos x="connsiteX2" y="connsiteY2"/>
                </a:cxn>
                <a:cxn ang="0">
                  <a:pos x="connsiteX3" y="connsiteY3"/>
                </a:cxn>
              </a:cxnLst>
              <a:rect l="l" t="t" r="r" b="b"/>
              <a:pathLst>
                <a:path w="185359" h="699303">
                  <a:moveTo>
                    <a:pt x="144879" y="0"/>
                  </a:moveTo>
                  <a:lnTo>
                    <a:pt x="185359" y="0"/>
                  </a:lnTo>
                  <a:lnTo>
                    <a:pt x="40480" y="699303"/>
                  </a:lnTo>
                  <a:lnTo>
                    <a:pt x="0" y="699303"/>
                  </a:ln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7" name="直接连接符 86">
            <a:extLst>
              <a:ext uri="{FF2B5EF4-FFF2-40B4-BE49-F238E27FC236}">
                <a16:creationId xmlns:a16="http://schemas.microsoft.com/office/drawing/2014/main" id="{1375EC85-F9E6-44D2-9F15-53B5B6F75476}"/>
              </a:ext>
            </a:extLst>
          </p:cNvPr>
          <p:cNvCxnSpPr>
            <a:cxnSpLocks/>
          </p:cNvCxnSpPr>
          <p:nvPr userDrawn="1"/>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a:extLst>
              <a:ext uri="{FF2B5EF4-FFF2-40B4-BE49-F238E27FC236}">
                <a16:creationId xmlns:a16="http://schemas.microsoft.com/office/drawing/2014/main" id="{CE6666C3-355D-4A5C-A830-6BBD90D5F1FE}"/>
              </a:ext>
            </a:extLst>
          </p:cNvPr>
          <p:cNvSpPr/>
          <p:nvPr userDrawn="1"/>
        </p:nvSpPr>
        <p:spPr>
          <a:xfrm>
            <a:off x="12146281" y="336478"/>
            <a:ext cx="45719" cy="265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a:extLst>
              <a:ext uri="{FF2B5EF4-FFF2-40B4-BE49-F238E27FC236}">
                <a16:creationId xmlns:a16="http://schemas.microsoft.com/office/drawing/2014/main" id="{70DEE229-ACC1-4297-A1E3-DEA16F9B9C28}"/>
              </a:ext>
            </a:extLst>
          </p:cNvPr>
          <p:cNvCxnSpPr>
            <a:cxnSpLocks/>
          </p:cNvCxnSpPr>
          <p:nvPr userDrawn="1"/>
        </p:nvCxnSpPr>
        <p:spPr>
          <a:xfrm>
            <a:off x="442913" y="62642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userDrawn="1"/>
        </p:nvGrpSpPr>
        <p:grpSpPr>
          <a:xfrm>
            <a:off x="587288" y="6381747"/>
            <a:ext cx="2479573" cy="304965"/>
            <a:chOff x="671368" y="6061309"/>
            <a:chExt cx="2479573" cy="304965"/>
          </a:xfrm>
          <a:solidFill>
            <a:schemeClr val="accent3"/>
          </a:solidFill>
        </p:grpSpPr>
        <p:grpSp>
          <p:nvGrpSpPr>
            <p:cNvPr id="84" name="组合 83"/>
            <p:cNvGrpSpPr/>
            <p:nvPr userDrawn="1"/>
          </p:nvGrpSpPr>
          <p:grpSpPr>
            <a:xfrm>
              <a:off x="2098445" y="6064781"/>
              <a:ext cx="1052496" cy="298683"/>
              <a:chOff x="2373567" y="1096524"/>
              <a:chExt cx="2578404" cy="731714"/>
            </a:xfrm>
            <a:grpFill/>
          </p:grpSpPr>
          <p:sp>
            <p:nvSpPr>
              <p:cNvPr id="104" name="Freeform 5">
                <a:extLst>
                  <a:ext uri="{FF2B5EF4-FFF2-40B4-BE49-F238E27FC236}">
                    <a16:creationId xmlns:a16="http://schemas.microsoft.com/office/drawing/2014/main" id="{7EF8326A-A460-4F1F-A35E-22F6C0E02782}"/>
                  </a:ext>
                </a:extLst>
              </p:cNvPr>
              <p:cNvSpPr>
                <a:spLocks/>
              </p:cNvSpPr>
              <p:nvPr/>
            </p:nvSpPr>
            <p:spPr bwMode="auto">
              <a:xfrm>
                <a:off x="3797881" y="1143043"/>
                <a:ext cx="576140" cy="649652"/>
              </a:xfrm>
              <a:custGeom>
                <a:avLst/>
                <a:gdLst>
                  <a:gd name="T0" fmla="*/ 41 w 125"/>
                  <a:gd name="T1" fmla="*/ 16 h 142"/>
                  <a:gd name="T2" fmla="*/ 49 w 125"/>
                  <a:gd name="T3" fmla="*/ 3 h 142"/>
                  <a:gd name="T4" fmla="*/ 62 w 125"/>
                  <a:gd name="T5" fmla="*/ 20 h 142"/>
                  <a:gd name="T6" fmla="*/ 64 w 125"/>
                  <a:gd name="T7" fmla="*/ 33 h 142"/>
                  <a:gd name="T8" fmla="*/ 50 w 125"/>
                  <a:gd name="T9" fmla="*/ 34 h 142"/>
                  <a:gd name="T10" fmla="*/ 58 w 125"/>
                  <a:gd name="T11" fmla="*/ 58 h 142"/>
                  <a:gd name="T12" fmla="*/ 75 w 125"/>
                  <a:gd name="T13" fmla="*/ 59 h 142"/>
                  <a:gd name="T14" fmla="*/ 71 w 125"/>
                  <a:gd name="T15" fmla="*/ 50 h 142"/>
                  <a:gd name="T16" fmla="*/ 81 w 125"/>
                  <a:gd name="T17" fmla="*/ 47 h 142"/>
                  <a:gd name="T18" fmla="*/ 65 w 125"/>
                  <a:gd name="T19" fmla="*/ 42 h 142"/>
                  <a:gd name="T20" fmla="*/ 63 w 125"/>
                  <a:gd name="T21" fmla="*/ 37 h 142"/>
                  <a:gd name="T22" fmla="*/ 85 w 125"/>
                  <a:gd name="T23" fmla="*/ 27 h 142"/>
                  <a:gd name="T24" fmla="*/ 93 w 125"/>
                  <a:gd name="T25" fmla="*/ 2 h 142"/>
                  <a:gd name="T26" fmla="*/ 99 w 125"/>
                  <a:gd name="T27" fmla="*/ 5 h 142"/>
                  <a:gd name="T28" fmla="*/ 111 w 125"/>
                  <a:gd name="T29" fmla="*/ 30 h 142"/>
                  <a:gd name="T30" fmla="*/ 102 w 125"/>
                  <a:gd name="T31" fmla="*/ 34 h 142"/>
                  <a:gd name="T32" fmla="*/ 95 w 125"/>
                  <a:gd name="T33" fmla="*/ 59 h 142"/>
                  <a:gd name="T34" fmla="*/ 123 w 125"/>
                  <a:gd name="T35" fmla="*/ 61 h 142"/>
                  <a:gd name="T36" fmla="*/ 110 w 125"/>
                  <a:gd name="T37" fmla="*/ 71 h 142"/>
                  <a:gd name="T38" fmla="*/ 104 w 125"/>
                  <a:gd name="T39" fmla="*/ 82 h 142"/>
                  <a:gd name="T40" fmla="*/ 112 w 125"/>
                  <a:gd name="T41" fmla="*/ 134 h 142"/>
                  <a:gd name="T42" fmla="*/ 102 w 125"/>
                  <a:gd name="T43" fmla="*/ 140 h 142"/>
                  <a:gd name="T44" fmla="*/ 89 w 125"/>
                  <a:gd name="T45" fmla="*/ 123 h 142"/>
                  <a:gd name="T46" fmla="*/ 101 w 125"/>
                  <a:gd name="T47" fmla="*/ 128 h 142"/>
                  <a:gd name="T48" fmla="*/ 101 w 125"/>
                  <a:gd name="T49" fmla="*/ 92 h 142"/>
                  <a:gd name="T50" fmla="*/ 97 w 125"/>
                  <a:gd name="T51" fmla="*/ 99 h 142"/>
                  <a:gd name="T52" fmla="*/ 90 w 125"/>
                  <a:gd name="T53" fmla="*/ 103 h 142"/>
                  <a:gd name="T54" fmla="*/ 86 w 125"/>
                  <a:gd name="T55" fmla="*/ 110 h 142"/>
                  <a:gd name="T56" fmla="*/ 81 w 125"/>
                  <a:gd name="T57" fmla="*/ 120 h 142"/>
                  <a:gd name="T58" fmla="*/ 88 w 125"/>
                  <a:gd name="T59" fmla="*/ 71 h 142"/>
                  <a:gd name="T60" fmla="*/ 60 w 125"/>
                  <a:gd name="T61" fmla="*/ 87 h 142"/>
                  <a:gd name="T62" fmla="*/ 53 w 125"/>
                  <a:gd name="T63" fmla="*/ 89 h 142"/>
                  <a:gd name="T64" fmla="*/ 51 w 125"/>
                  <a:gd name="T65" fmla="*/ 128 h 142"/>
                  <a:gd name="T66" fmla="*/ 43 w 125"/>
                  <a:gd name="T67" fmla="*/ 134 h 142"/>
                  <a:gd name="T68" fmla="*/ 39 w 125"/>
                  <a:gd name="T69" fmla="*/ 107 h 142"/>
                  <a:gd name="T70" fmla="*/ 33 w 125"/>
                  <a:gd name="T71" fmla="*/ 114 h 142"/>
                  <a:gd name="T72" fmla="*/ 17 w 125"/>
                  <a:gd name="T73" fmla="*/ 108 h 142"/>
                  <a:gd name="T74" fmla="*/ 5 w 125"/>
                  <a:gd name="T75" fmla="*/ 81 h 142"/>
                  <a:gd name="T76" fmla="*/ 34 w 125"/>
                  <a:gd name="T77" fmla="*/ 56 h 142"/>
                  <a:gd name="T78" fmla="*/ 38 w 125"/>
                  <a:gd name="T79" fmla="*/ 33 h 142"/>
                  <a:gd name="T80" fmla="*/ 22 w 125"/>
                  <a:gd name="T81" fmla="*/ 55 h 142"/>
                  <a:gd name="T82" fmla="*/ 14 w 125"/>
                  <a:gd name="T83" fmla="*/ 55 h 142"/>
                  <a:gd name="T84" fmla="*/ 11 w 125"/>
                  <a:gd name="T85" fmla="*/ 36 h 142"/>
                  <a:gd name="T86" fmla="*/ 32 w 125"/>
                  <a:gd name="T87" fmla="*/ 22 h 142"/>
                  <a:gd name="T88" fmla="*/ 28 w 125"/>
                  <a:gd name="T89" fmla="*/ 3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42">
                    <a:moveTo>
                      <a:pt x="28" y="33"/>
                    </a:moveTo>
                    <a:cubicBezTo>
                      <a:pt x="35" y="29"/>
                      <a:pt x="41" y="25"/>
                      <a:pt x="41" y="16"/>
                    </a:cubicBezTo>
                    <a:cubicBezTo>
                      <a:pt x="41" y="13"/>
                      <a:pt x="43" y="9"/>
                      <a:pt x="44" y="6"/>
                    </a:cubicBezTo>
                    <a:cubicBezTo>
                      <a:pt x="45" y="5"/>
                      <a:pt x="48" y="3"/>
                      <a:pt x="49" y="3"/>
                    </a:cubicBezTo>
                    <a:cubicBezTo>
                      <a:pt x="54" y="4"/>
                      <a:pt x="59" y="9"/>
                      <a:pt x="59" y="15"/>
                    </a:cubicBezTo>
                    <a:cubicBezTo>
                      <a:pt x="59" y="18"/>
                      <a:pt x="60" y="19"/>
                      <a:pt x="62" y="20"/>
                    </a:cubicBezTo>
                    <a:cubicBezTo>
                      <a:pt x="65" y="22"/>
                      <a:pt x="68" y="25"/>
                      <a:pt x="69" y="28"/>
                    </a:cubicBezTo>
                    <a:cubicBezTo>
                      <a:pt x="71" y="32"/>
                      <a:pt x="68" y="34"/>
                      <a:pt x="64" y="33"/>
                    </a:cubicBezTo>
                    <a:cubicBezTo>
                      <a:pt x="62" y="32"/>
                      <a:pt x="60" y="31"/>
                      <a:pt x="57" y="30"/>
                    </a:cubicBezTo>
                    <a:cubicBezTo>
                      <a:pt x="53" y="28"/>
                      <a:pt x="51" y="29"/>
                      <a:pt x="50" y="34"/>
                    </a:cubicBezTo>
                    <a:cubicBezTo>
                      <a:pt x="48" y="45"/>
                      <a:pt x="46" y="56"/>
                      <a:pt x="52" y="66"/>
                    </a:cubicBezTo>
                    <a:cubicBezTo>
                      <a:pt x="54" y="64"/>
                      <a:pt x="56" y="62"/>
                      <a:pt x="58" y="58"/>
                    </a:cubicBezTo>
                    <a:cubicBezTo>
                      <a:pt x="61" y="62"/>
                      <a:pt x="63" y="65"/>
                      <a:pt x="65" y="69"/>
                    </a:cubicBezTo>
                    <a:cubicBezTo>
                      <a:pt x="68" y="66"/>
                      <a:pt x="72" y="62"/>
                      <a:pt x="75" y="59"/>
                    </a:cubicBezTo>
                    <a:cubicBezTo>
                      <a:pt x="76" y="58"/>
                      <a:pt x="75" y="56"/>
                      <a:pt x="75" y="55"/>
                    </a:cubicBezTo>
                    <a:cubicBezTo>
                      <a:pt x="74" y="53"/>
                      <a:pt x="71" y="51"/>
                      <a:pt x="71" y="50"/>
                    </a:cubicBezTo>
                    <a:cubicBezTo>
                      <a:pt x="72" y="47"/>
                      <a:pt x="75" y="46"/>
                      <a:pt x="78" y="47"/>
                    </a:cubicBezTo>
                    <a:cubicBezTo>
                      <a:pt x="79" y="47"/>
                      <a:pt x="80" y="47"/>
                      <a:pt x="81" y="47"/>
                    </a:cubicBezTo>
                    <a:cubicBezTo>
                      <a:pt x="81" y="44"/>
                      <a:pt x="82" y="40"/>
                      <a:pt x="83" y="35"/>
                    </a:cubicBezTo>
                    <a:cubicBezTo>
                      <a:pt x="76" y="38"/>
                      <a:pt x="71" y="40"/>
                      <a:pt x="65" y="42"/>
                    </a:cubicBezTo>
                    <a:cubicBezTo>
                      <a:pt x="61" y="44"/>
                      <a:pt x="60" y="44"/>
                      <a:pt x="57" y="40"/>
                    </a:cubicBezTo>
                    <a:cubicBezTo>
                      <a:pt x="59" y="39"/>
                      <a:pt x="61" y="38"/>
                      <a:pt x="63" y="37"/>
                    </a:cubicBezTo>
                    <a:cubicBezTo>
                      <a:pt x="69" y="35"/>
                      <a:pt x="75" y="33"/>
                      <a:pt x="81" y="30"/>
                    </a:cubicBezTo>
                    <a:cubicBezTo>
                      <a:pt x="83" y="30"/>
                      <a:pt x="84" y="28"/>
                      <a:pt x="85" y="27"/>
                    </a:cubicBezTo>
                    <a:cubicBezTo>
                      <a:pt x="87" y="21"/>
                      <a:pt x="88" y="14"/>
                      <a:pt x="90" y="8"/>
                    </a:cubicBezTo>
                    <a:cubicBezTo>
                      <a:pt x="90" y="6"/>
                      <a:pt x="92" y="3"/>
                      <a:pt x="93" y="2"/>
                    </a:cubicBezTo>
                    <a:cubicBezTo>
                      <a:pt x="94" y="0"/>
                      <a:pt x="96" y="0"/>
                      <a:pt x="98" y="0"/>
                    </a:cubicBezTo>
                    <a:cubicBezTo>
                      <a:pt x="98" y="1"/>
                      <a:pt x="99" y="4"/>
                      <a:pt x="99" y="5"/>
                    </a:cubicBezTo>
                    <a:cubicBezTo>
                      <a:pt x="93" y="12"/>
                      <a:pt x="94" y="20"/>
                      <a:pt x="92" y="28"/>
                    </a:cubicBezTo>
                    <a:cubicBezTo>
                      <a:pt x="98" y="31"/>
                      <a:pt x="105" y="25"/>
                      <a:pt x="111" y="30"/>
                    </a:cubicBezTo>
                    <a:cubicBezTo>
                      <a:pt x="109" y="33"/>
                      <a:pt x="107" y="36"/>
                      <a:pt x="103" y="35"/>
                    </a:cubicBezTo>
                    <a:cubicBezTo>
                      <a:pt x="103" y="34"/>
                      <a:pt x="102" y="34"/>
                      <a:pt x="102" y="34"/>
                    </a:cubicBezTo>
                    <a:cubicBezTo>
                      <a:pt x="92" y="34"/>
                      <a:pt x="88" y="39"/>
                      <a:pt x="90" y="49"/>
                    </a:cubicBezTo>
                    <a:cubicBezTo>
                      <a:pt x="91" y="52"/>
                      <a:pt x="93" y="55"/>
                      <a:pt x="95" y="59"/>
                    </a:cubicBezTo>
                    <a:cubicBezTo>
                      <a:pt x="99" y="59"/>
                      <a:pt x="104" y="58"/>
                      <a:pt x="109" y="57"/>
                    </a:cubicBezTo>
                    <a:cubicBezTo>
                      <a:pt x="114" y="56"/>
                      <a:pt x="119" y="58"/>
                      <a:pt x="123" y="61"/>
                    </a:cubicBezTo>
                    <a:cubicBezTo>
                      <a:pt x="125" y="63"/>
                      <a:pt x="125" y="66"/>
                      <a:pt x="122" y="67"/>
                    </a:cubicBezTo>
                    <a:cubicBezTo>
                      <a:pt x="118" y="69"/>
                      <a:pt x="114" y="71"/>
                      <a:pt x="110" y="71"/>
                    </a:cubicBezTo>
                    <a:cubicBezTo>
                      <a:pt x="103" y="70"/>
                      <a:pt x="99" y="75"/>
                      <a:pt x="95" y="79"/>
                    </a:cubicBezTo>
                    <a:cubicBezTo>
                      <a:pt x="98" y="80"/>
                      <a:pt x="102" y="80"/>
                      <a:pt x="104" y="82"/>
                    </a:cubicBezTo>
                    <a:cubicBezTo>
                      <a:pt x="106" y="83"/>
                      <a:pt x="108" y="86"/>
                      <a:pt x="109" y="88"/>
                    </a:cubicBezTo>
                    <a:cubicBezTo>
                      <a:pt x="110" y="104"/>
                      <a:pt x="111" y="119"/>
                      <a:pt x="112" y="134"/>
                    </a:cubicBezTo>
                    <a:cubicBezTo>
                      <a:pt x="112" y="137"/>
                      <a:pt x="110" y="140"/>
                      <a:pt x="110" y="142"/>
                    </a:cubicBezTo>
                    <a:cubicBezTo>
                      <a:pt x="107" y="141"/>
                      <a:pt x="104" y="141"/>
                      <a:pt x="102" y="140"/>
                    </a:cubicBezTo>
                    <a:cubicBezTo>
                      <a:pt x="97" y="136"/>
                      <a:pt x="93" y="131"/>
                      <a:pt x="90" y="127"/>
                    </a:cubicBezTo>
                    <a:cubicBezTo>
                      <a:pt x="89" y="126"/>
                      <a:pt x="89" y="124"/>
                      <a:pt x="89" y="123"/>
                    </a:cubicBezTo>
                    <a:cubicBezTo>
                      <a:pt x="92" y="125"/>
                      <a:pt x="96" y="127"/>
                      <a:pt x="100" y="130"/>
                    </a:cubicBezTo>
                    <a:cubicBezTo>
                      <a:pt x="100" y="129"/>
                      <a:pt x="101" y="129"/>
                      <a:pt x="101" y="128"/>
                    </a:cubicBezTo>
                    <a:cubicBezTo>
                      <a:pt x="101" y="121"/>
                      <a:pt x="101" y="113"/>
                      <a:pt x="101" y="105"/>
                    </a:cubicBezTo>
                    <a:cubicBezTo>
                      <a:pt x="101" y="101"/>
                      <a:pt x="101" y="96"/>
                      <a:pt x="101" y="92"/>
                    </a:cubicBezTo>
                    <a:cubicBezTo>
                      <a:pt x="99" y="85"/>
                      <a:pt x="96" y="84"/>
                      <a:pt x="90" y="90"/>
                    </a:cubicBezTo>
                    <a:cubicBezTo>
                      <a:pt x="92" y="93"/>
                      <a:pt x="97" y="93"/>
                      <a:pt x="97" y="99"/>
                    </a:cubicBezTo>
                    <a:cubicBezTo>
                      <a:pt x="94" y="98"/>
                      <a:pt x="91" y="97"/>
                      <a:pt x="88" y="96"/>
                    </a:cubicBezTo>
                    <a:cubicBezTo>
                      <a:pt x="84" y="100"/>
                      <a:pt x="84" y="101"/>
                      <a:pt x="90" y="103"/>
                    </a:cubicBezTo>
                    <a:cubicBezTo>
                      <a:pt x="95" y="106"/>
                      <a:pt x="98" y="111"/>
                      <a:pt x="96" y="112"/>
                    </a:cubicBezTo>
                    <a:cubicBezTo>
                      <a:pt x="92" y="115"/>
                      <a:pt x="89" y="112"/>
                      <a:pt x="86" y="110"/>
                    </a:cubicBezTo>
                    <a:cubicBezTo>
                      <a:pt x="85" y="110"/>
                      <a:pt x="84" y="109"/>
                      <a:pt x="83" y="108"/>
                    </a:cubicBezTo>
                    <a:cubicBezTo>
                      <a:pt x="82" y="112"/>
                      <a:pt x="82" y="116"/>
                      <a:pt x="81" y="120"/>
                    </a:cubicBezTo>
                    <a:cubicBezTo>
                      <a:pt x="74" y="118"/>
                      <a:pt x="72" y="114"/>
                      <a:pt x="73" y="108"/>
                    </a:cubicBezTo>
                    <a:cubicBezTo>
                      <a:pt x="76" y="95"/>
                      <a:pt x="81" y="83"/>
                      <a:pt x="88" y="71"/>
                    </a:cubicBezTo>
                    <a:cubicBezTo>
                      <a:pt x="84" y="74"/>
                      <a:pt x="80" y="76"/>
                      <a:pt x="76" y="78"/>
                    </a:cubicBezTo>
                    <a:cubicBezTo>
                      <a:pt x="71" y="81"/>
                      <a:pt x="65" y="84"/>
                      <a:pt x="60" y="87"/>
                    </a:cubicBezTo>
                    <a:cubicBezTo>
                      <a:pt x="60" y="87"/>
                      <a:pt x="60" y="87"/>
                      <a:pt x="59" y="87"/>
                    </a:cubicBezTo>
                    <a:cubicBezTo>
                      <a:pt x="57" y="88"/>
                      <a:pt x="54" y="88"/>
                      <a:pt x="53" y="89"/>
                    </a:cubicBezTo>
                    <a:cubicBezTo>
                      <a:pt x="51" y="93"/>
                      <a:pt x="49" y="97"/>
                      <a:pt x="49" y="101"/>
                    </a:cubicBezTo>
                    <a:cubicBezTo>
                      <a:pt x="49" y="110"/>
                      <a:pt x="50" y="119"/>
                      <a:pt x="51" y="128"/>
                    </a:cubicBezTo>
                    <a:cubicBezTo>
                      <a:pt x="51" y="131"/>
                      <a:pt x="51" y="134"/>
                      <a:pt x="51" y="137"/>
                    </a:cubicBezTo>
                    <a:cubicBezTo>
                      <a:pt x="48" y="136"/>
                      <a:pt x="45" y="136"/>
                      <a:pt x="43" y="134"/>
                    </a:cubicBezTo>
                    <a:cubicBezTo>
                      <a:pt x="40" y="132"/>
                      <a:pt x="37" y="130"/>
                      <a:pt x="38" y="125"/>
                    </a:cubicBezTo>
                    <a:cubicBezTo>
                      <a:pt x="40" y="119"/>
                      <a:pt x="39" y="113"/>
                      <a:pt x="39" y="107"/>
                    </a:cubicBezTo>
                    <a:cubicBezTo>
                      <a:pt x="38" y="107"/>
                      <a:pt x="38" y="107"/>
                      <a:pt x="37" y="106"/>
                    </a:cubicBezTo>
                    <a:cubicBezTo>
                      <a:pt x="36" y="109"/>
                      <a:pt x="34" y="111"/>
                      <a:pt x="33" y="114"/>
                    </a:cubicBezTo>
                    <a:cubicBezTo>
                      <a:pt x="30" y="120"/>
                      <a:pt x="25" y="122"/>
                      <a:pt x="21" y="120"/>
                    </a:cubicBezTo>
                    <a:cubicBezTo>
                      <a:pt x="16" y="118"/>
                      <a:pt x="15" y="113"/>
                      <a:pt x="17" y="108"/>
                    </a:cubicBezTo>
                    <a:cubicBezTo>
                      <a:pt x="20" y="99"/>
                      <a:pt x="23" y="91"/>
                      <a:pt x="26" y="81"/>
                    </a:cubicBezTo>
                    <a:cubicBezTo>
                      <a:pt x="19" y="90"/>
                      <a:pt x="12" y="85"/>
                      <a:pt x="5" y="81"/>
                    </a:cubicBezTo>
                    <a:cubicBezTo>
                      <a:pt x="0" y="79"/>
                      <a:pt x="0" y="76"/>
                      <a:pt x="5" y="73"/>
                    </a:cubicBezTo>
                    <a:cubicBezTo>
                      <a:pt x="15" y="68"/>
                      <a:pt x="25" y="62"/>
                      <a:pt x="34" y="56"/>
                    </a:cubicBezTo>
                    <a:cubicBezTo>
                      <a:pt x="35" y="55"/>
                      <a:pt x="37" y="54"/>
                      <a:pt x="37" y="52"/>
                    </a:cubicBezTo>
                    <a:cubicBezTo>
                      <a:pt x="38" y="46"/>
                      <a:pt x="38" y="39"/>
                      <a:pt x="38" y="33"/>
                    </a:cubicBezTo>
                    <a:cubicBezTo>
                      <a:pt x="38" y="32"/>
                      <a:pt x="38" y="32"/>
                      <a:pt x="37" y="32"/>
                    </a:cubicBezTo>
                    <a:cubicBezTo>
                      <a:pt x="32" y="40"/>
                      <a:pt x="27" y="48"/>
                      <a:pt x="22" y="55"/>
                    </a:cubicBezTo>
                    <a:cubicBezTo>
                      <a:pt x="22" y="56"/>
                      <a:pt x="22" y="56"/>
                      <a:pt x="23" y="57"/>
                    </a:cubicBezTo>
                    <a:cubicBezTo>
                      <a:pt x="20" y="56"/>
                      <a:pt x="17" y="56"/>
                      <a:pt x="14" y="55"/>
                    </a:cubicBezTo>
                    <a:cubicBezTo>
                      <a:pt x="9" y="53"/>
                      <a:pt x="7" y="49"/>
                      <a:pt x="9" y="44"/>
                    </a:cubicBezTo>
                    <a:cubicBezTo>
                      <a:pt x="10" y="42"/>
                      <a:pt x="10" y="39"/>
                      <a:pt x="11" y="36"/>
                    </a:cubicBezTo>
                    <a:cubicBezTo>
                      <a:pt x="13" y="28"/>
                      <a:pt x="18" y="23"/>
                      <a:pt x="26" y="20"/>
                    </a:cubicBezTo>
                    <a:cubicBezTo>
                      <a:pt x="27" y="19"/>
                      <a:pt x="30" y="20"/>
                      <a:pt x="32" y="22"/>
                    </a:cubicBezTo>
                    <a:cubicBezTo>
                      <a:pt x="34" y="23"/>
                      <a:pt x="32" y="25"/>
                      <a:pt x="31" y="27"/>
                    </a:cubicBezTo>
                    <a:cubicBezTo>
                      <a:pt x="29" y="28"/>
                      <a:pt x="29" y="31"/>
                      <a:pt x="28" y="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6">
                <a:extLst>
                  <a:ext uri="{FF2B5EF4-FFF2-40B4-BE49-F238E27FC236}">
                    <a16:creationId xmlns:a16="http://schemas.microsoft.com/office/drawing/2014/main" id="{CC1FA68D-3307-481A-8E89-D3CB2E8693F4}"/>
                  </a:ext>
                </a:extLst>
              </p:cNvPr>
              <p:cNvSpPr>
                <a:spLocks/>
              </p:cNvSpPr>
              <p:nvPr/>
            </p:nvSpPr>
            <p:spPr bwMode="auto">
              <a:xfrm>
                <a:off x="4620305" y="1241947"/>
                <a:ext cx="331666" cy="499206"/>
              </a:xfrm>
              <a:custGeom>
                <a:avLst/>
                <a:gdLst>
                  <a:gd name="T0" fmla="*/ 33 w 72"/>
                  <a:gd name="T1" fmla="*/ 76 h 109"/>
                  <a:gd name="T2" fmla="*/ 44 w 72"/>
                  <a:gd name="T3" fmla="*/ 73 h 109"/>
                  <a:gd name="T4" fmla="*/ 59 w 72"/>
                  <a:gd name="T5" fmla="*/ 71 h 109"/>
                  <a:gd name="T6" fmla="*/ 69 w 72"/>
                  <a:gd name="T7" fmla="*/ 92 h 109"/>
                  <a:gd name="T8" fmla="*/ 66 w 72"/>
                  <a:gd name="T9" fmla="*/ 94 h 109"/>
                  <a:gd name="T10" fmla="*/ 49 w 72"/>
                  <a:gd name="T11" fmla="*/ 96 h 109"/>
                  <a:gd name="T12" fmla="*/ 28 w 72"/>
                  <a:gd name="T13" fmla="*/ 106 h 109"/>
                  <a:gd name="T14" fmla="*/ 16 w 72"/>
                  <a:gd name="T15" fmla="*/ 106 h 109"/>
                  <a:gd name="T16" fmla="*/ 1 w 72"/>
                  <a:gd name="T17" fmla="*/ 80 h 109"/>
                  <a:gd name="T18" fmla="*/ 2 w 72"/>
                  <a:gd name="T19" fmla="*/ 74 h 109"/>
                  <a:gd name="T20" fmla="*/ 23 w 72"/>
                  <a:gd name="T21" fmla="*/ 31 h 109"/>
                  <a:gd name="T22" fmla="*/ 22 w 72"/>
                  <a:gd name="T23" fmla="*/ 26 h 109"/>
                  <a:gd name="T24" fmla="*/ 12 w 72"/>
                  <a:gd name="T25" fmla="*/ 16 h 109"/>
                  <a:gd name="T26" fmla="*/ 15 w 72"/>
                  <a:gd name="T27" fmla="*/ 10 h 109"/>
                  <a:gd name="T28" fmla="*/ 32 w 72"/>
                  <a:gd name="T29" fmla="*/ 5 h 109"/>
                  <a:gd name="T30" fmla="*/ 60 w 72"/>
                  <a:gd name="T31" fmla="*/ 18 h 109"/>
                  <a:gd name="T32" fmla="*/ 59 w 72"/>
                  <a:gd name="T33" fmla="*/ 26 h 109"/>
                  <a:gd name="T34" fmla="*/ 52 w 72"/>
                  <a:gd name="T35" fmla="*/ 36 h 109"/>
                  <a:gd name="T36" fmla="*/ 34 w 72"/>
                  <a:gd name="T37" fmla="*/ 72 h 109"/>
                  <a:gd name="T38" fmla="*/ 33 w 72"/>
                  <a:gd name="T39" fmla="*/ 7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09">
                    <a:moveTo>
                      <a:pt x="33" y="76"/>
                    </a:moveTo>
                    <a:cubicBezTo>
                      <a:pt x="37" y="74"/>
                      <a:pt x="40" y="73"/>
                      <a:pt x="44" y="73"/>
                    </a:cubicBezTo>
                    <a:cubicBezTo>
                      <a:pt x="49" y="72"/>
                      <a:pt x="54" y="71"/>
                      <a:pt x="59" y="71"/>
                    </a:cubicBezTo>
                    <a:cubicBezTo>
                      <a:pt x="66" y="72"/>
                      <a:pt x="72" y="85"/>
                      <a:pt x="69" y="92"/>
                    </a:cubicBezTo>
                    <a:cubicBezTo>
                      <a:pt x="68" y="93"/>
                      <a:pt x="67" y="94"/>
                      <a:pt x="66" y="94"/>
                    </a:cubicBezTo>
                    <a:cubicBezTo>
                      <a:pt x="60" y="95"/>
                      <a:pt x="54" y="94"/>
                      <a:pt x="49" y="96"/>
                    </a:cubicBezTo>
                    <a:cubicBezTo>
                      <a:pt x="42" y="99"/>
                      <a:pt x="35" y="102"/>
                      <a:pt x="28" y="106"/>
                    </a:cubicBezTo>
                    <a:cubicBezTo>
                      <a:pt x="24" y="108"/>
                      <a:pt x="21" y="109"/>
                      <a:pt x="16" y="106"/>
                    </a:cubicBezTo>
                    <a:cubicBezTo>
                      <a:pt x="7" y="100"/>
                      <a:pt x="3" y="90"/>
                      <a:pt x="1" y="80"/>
                    </a:cubicBezTo>
                    <a:cubicBezTo>
                      <a:pt x="0" y="78"/>
                      <a:pt x="1" y="76"/>
                      <a:pt x="2" y="74"/>
                    </a:cubicBezTo>
                    <a:cubicBezTo>
                      <a:pt x="9" y="60"/>
                      <a:pt x="16" y="45"/>
                      <a:pt x="23" y="31"/>
                    </a:cubicBezTo>
                    <a:cubicBezTo>
                      <a:pt x="23" y="30"/>
                      <a:pt x="23" y="28"/>
                      <a:pt x="22" y="26"/>
                    </a:cubicBezTo>
                    <a:cubicBezTo>
                      <a:pt x="19" y="23"/>
                      <a:pt x="15" y="20"/>
                      <a:pt x="12" y="16"/>
                    </a:cubicBezTo>
                    <a:cubicBezTo>
                      <a:pt x="10" y="13"/>
                      <a:pt x="11" y="11"/>
                      <a:pt x="15" y="10"/>
                    </a:cubicBezTo>
                    <a:cubicBezTo>
                      <a:pt x="21" y="9"/>
                      <a:pt x="26" y="7"/>
                      <a:pt x="32" y="5"/>
                    </a:cubicBezTo>
                    <a:cubicBezTo>
                      <a:pt x="44" y="0"/>
                      <a:pt x="57" y="6"/>
                      <a:pt x="60" y="18"/>
                    </a:cubicBezTo>
                    <a:cubicBezTo>
                      <a:pt x="61" y="21"/>
                      <a:pt x="60" y="24"/>
                      <a:pt x="59" y="26"/>
                    </a:cubicBezTo>
                    <a:cubicBezTo>
                      <a:pt x="57" y="29"/>
                      <a:pt x="54" y="33"/>
                      <a:pt x="52" y="36"/>
                    </a:cubicBezTo>
                    <a:cubicBezTo>
                      <a:pt x="46" y="48"/>
                      <a:pt x="40" y="60"/>
                      <a:pt x="34" y="72"/>
                    </a:cubicBezTo>
                    <a:cubicBezTo>
                      <a:pt x="34" y="72"/>
                      <a:pt x="34" y="74"/>
                      <a:pt x="33"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6" name="组合 105">
                <a:extLst>
                  <a:ext uri="{FF2B5EF4-FFF2-40B4-BE49-F238E27FC236}">
                    <a16:creationId xmlns:a16="http://schemas.microsoft.com/office/drawing/2014/main" id="{C7A6E3E5-9A1F-4E06-9E71-F1D7E5C11C32}"/>
                  </a:ext>
                </a:extLst>
              </p:cNvPr>
              <p:cNvGrpSpPr/>
              <p:nvPr/>
            </p:nvGrpSpPr>
            <p:grpSpPr>
              <a:xfrm>
                <a:off x="2373567" y="1096524"/>
                <a:ext cx="589817" cy="731714"/>
                <a:chOff x="5548313" y="2084388"/>
                <a:chExt cx="547688" cy="679451"/>
              </a:xfrm>
              <a:grpFill/>
            </p:grpSpPr>
            <p:sp>
              <p:nvSpPr>
                <p:cNvPr id="111" name="Freeform 7">
                  <a:extLst>
                    <a:ext uri="{FF2B5EF4-FFF2-40B4-BE49-F238E27FC236}">
                      <a16:creationId xmlns:a16="http://schemas.microsoft.com/office/drawing/2014/main" id="{02368C72-9CA0-44B0-93EC-F396645A3423}"/>
                    </a:ext>
                  </a:extLst>
                </p:cNvPr>
                <p:cNvSpPr>
                  <a:spLocks/>
                </p:cNvSpPr>
                <p:nvPr/>
              </p:nvSpPr>
              <p:spPr bwMode="auto">
                <a:xfrm>
                  <a:off x="5548313" y="2084388"/>
                  <a:ext cx="547688" cy="446088"/>
                </a:xfrm>
                <a:custGeom>
                  <a:avLst/>
                  <a:gdLst>
                    <a:gd name="T0" fmla="*/ 101 w 128"/>
                    <a:gd name="T1" fmla="*/ 58 h 105"/>
                    <a:gd name="T2" fmla="*/ 74 w 128"/>
                    <a:gd name="T3" fmla="*/ 56 h 105"/>
                    <a:gd name="T4" fmla="*/ 68 w 128"/>
                    <a:gd name="T5" fmla="*/ 57 h 105"/>
                    <a:gd name="T6" fmla="*/ 51 w 128"/>
                    <a:gd name="T7" fmla="*/ 59 h 105"/>
                    <a:gd name="T8" fmla="*/ 36 w 128"/>
                    <a:gd name="T9" fmla="*/ 65 h 105"/>
                    <a:gd name="T10" fmla="*/ 28 w 128"/>
                    <a:gd name="T11" fmla="*/ 73 h 105"/>
                    <a:gd name="T12" fmla="*/ 16 w 128"/>
                    <a:gd name="T13" fmla="*/ 102 h 105"/>
                    <a:gd name="T14" fmla="*/ 13 w 128"/>
                    <a:gd name="T15" fmla="*/ 104 h 105"/>
                    <a:gd name="T16" fmla="*/ 1 w 128"/>
                    <a:gd name="T17" fmla="*/ 98 h 105"/>
                    <a:gd name="T18" fmla="*/ 0 w 128"/>
                    <a:gd name="T19" fmla="*/ 93 h 105"/>
                    <a:gd name="T20" fmla="*/ 15 w 128"/>
                    <a:gd name="T21" fmla="*/ 60 h 105"/>
                    <a:gd name="T22" fmla="*/ 16 w 128"/>
                    <a:gd name="T23" fmla="*/ 58 h 105"/>
                    <a:gd name="T24" fmla="*/ 20 w 128"/>
                    <a:gd name="T25" fmla="*/ 52 h 105"/>
                    <a:gd name="T26" fmla="*/ 32 w 128"/>
                    <a:gd name="T27" fmla="*/ 54 h 105"/>
                    <a:gd name="T28" fmla="*/ 39 w 128"/>
                    <a:gd name="T29" fmla="*/ 55 h 105"/>
                    <a:gd name="T30" fmla="*/ 72 w 128"/>
                    <a:gd name="T31" fmla="*/ 21 h 105"/>
                    <a:gd name="T32" fmla="*/ 74 w 128"/>
                    <a:gd name="T33" fmla="*/ 16 h 105"/>
                    <a:gd name="T34" fmla="*/ 74 w 128"/>
                    <a:gd name="T35" fmla="*/ 11 h 105"/>
                    <a:gd name="T36" fmla="*/ 71 w 128"/>
                    <a:gd name="T37" fmla="*/ 11 h 105"/>
                    <a:gd name="T38" fmla="*/ 68 w 128"/>
                    <a:gd name="T39" fmla="*/ 15 h 105"/>
                    <a:gd name="T40" fmla="*/ 68 w 128"/>
                    <a:gd name="T41" fmla="*/ 21 h 105"/>
                    <a:gd name="T42" fmla="*/ 59 w 128"/>
                    <a:gd name="T43" fmla="*/ 29 h 105"/>
                    <a:gd name="T44" fmla="*/ 53 w 128"/>
                    <a:gd name="T45" fmla="*/ 27 h 105"/>
                    <a:gd name="T46" fmla="*/ 47 w 128"/>
                    <a:gd name="T47" fmla="*/ 24 h 105"/>
                    <a:gd name="T48" fmla="*/ 47 w 128"/>
                    <a:gd name="T49" fmla="*/ 32 h 105"/>
                    <a:gd name="T50" fmla="*/ 47 w 128"/>
                    <a:gd name="T51" fmla="*/ 34 h 105"/>
                    <a:gd name="T52" fmla="*/ 43 w 128"/>
                    <a:gd name="T53" fmla="*/ 45 h 105"/>
                    <a:gd name="T54" fmla="*/ 31 w 128"/>
                    <a:gd name="T55" fmla="*/ 39 h 105"/>
                    <a:gd name="T56" fmla="*/ 29 w 128"/>
                    <a:gd name="T57" fmla="*/ 23 h 105"/>
                    <a:gd name="T58" fmla="*/ 33 w 128"/>
                    <a:gd name="T59" fmla="*/ 14 h 105"/>
                    <a:gd name="T60" fmla="*/ 36 w 128"/>
                    <a:gd name="T61" fmla="*/ 9 h 105"/>
                    <a:gd name="T62" fmla="*/ 42 w 128"/>
                    <a:gd name="T63" fmla="*/ 13 h 105"/>
                    <a:gd name="T64" fmla="*/ 44 w 128"/>
                    <a:gd name="T65" fmla="*/ 16 h 105"/>
                    <a:gd name="T66" fmla="*/ 57 w 128"/>
                    <a:gd name="T67" fmla="*/ 14 h 105"/>
                    <a:gd name="T68" fmla="*/ 62 w 128"/>
                    <a:gd name="T69" fmla="*/ 11 h 105"/>
                    <a:gd name="T70" fmla="*/ 84 w 128"/>
                    <a:gd name="T71" fmla="*/ 0 h 105"/>
                    <a:gd name="T72" fmla="*/ 96 w 128"/>
                    <a:gd name="T73" fmla="*/ 7 h 105"/>
                    <a:gd name="T74" fmla="*/ 96 w 128"/>
                    <a:gd name="T75" fmla="*/ 20 h 105"/>
                    <a:gd name="T76" fmla="*/ 83 w 128"/>
                    <a:gd name="T77" fmla="*/ 43 h 105"/>
                    <a:gd name="T78" fmla="*/ 94 w 128"/>
                    <a:gd name="T79" fmla="*/ 44 h 105"/>
                    <a:gd name="T80" fmla="*/ 122 w 128"/>
                    <a:gd name="T81" fmla="*/ 59 h 105"/>
                    <a:gd name="T82" fmla="*/ 120 w 128"/>
                    <a:gd name="T83" fmla="*/ 73 h 105"/>
                    <a:gd name="T84" fmla="*/ 98 w 128"/>
                    <a:gd name="T85" fmla="*/ 73 h 105"/>
                    <a:gd name="T86" fmla="*/ 97 w 128"/>
                    <a:gd name="T87" fmla="*/ 66 h 105"/>
                    <a:gd name="T88" fmla="*/ 101 w 128"/>
                    <a:gd name="T8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05">
                      <a:moveTo>
                        <a:pt x="101" y="58"/>
                      </a:moveTo>
                      <a:cubicBezTo>
                        <a:pt x="94" y="52"/>
                        <a:pt x="81" y="52"/>
                        <a:pt x="74" y="56"/>
                      </a:cubicBezTo>
                      <a:cubicBezTo>
                        <a:pt x="73" y="57"/>
                        <a:pt x="70" y="58"/>
                        <a:pt x="68" y="57"/>
                      </a:cubicBezTo>
                      <a:cubicBezTo>
                        <a:pt x="62" y="56"/>
                        <a:pt x="57" y="57"/>
                        <a:pt x="51" y="59"/>
                      </a:cubicBezTo>
                      <a:cubicBezTo>
                        <a:pt x="46" y="61"/>
                        <a:pt x="41" y="63"/>
                        <a:pt x="36" y="65"/>
                      </a:cubicBezTo>
                      <a:cubicBezTo>
                        <a:pt x="32" y="67"/>
                        <a:pt x="29" y="69"/>
                        <a:pt x="28" y="73"/>
                      </a:cubicBezTo>
                      <a:cubicBezTo>
                        <a:pt x="24" y="82"/>
                        <a:pt x="20" y="92"/>
                        <a:pt x="16" y="102"/>
                      </a:cubicBezTo>
                      <a:cubicBezTo>
                        <a:pt x="16" y="103"/>
                        <a:pt x="14" y="105"/>
                        <a:pt x="13" y="104"/>
                      </a:cubicBezTo>
                      <a:cubicBezTo>
                        <a:pt x="9" y="103"/>
                        <a:pt x="5" y="100"/>
                        <a:pt x="1" y="98"/>
                      </a:cubicBezTo>
                      <a:cubicBezTo>
                        <a:pt x="0" y="97"/>
                        <a:pt x="0" y="95"/>
                        <a:pt x="0" y="93"/>
                      </a:cubicBezTo>
                      <a:cubicBezTo>
                        <a:pt x="5" y="82"/>
                        <a:pt x="10" y="71"/>
                        <a:pt x="15" y="60"/>
                      </a:cubicBezTo>
                      <a:cubicBezTo>
                        <a:pt x="15" y="59"/>
                        <a:pt x="16" y="59"/>
                        <a:pt x="16" y="58"/>
                      </a:cubicBezTo>
                      <a:cubicBezTo>
                        <a:pt x="18" y="56"/>
                        <a:pt x="19" y="52"/>
                        <a:pt x="20" y="52"/>
                      </a:cubicBezTo>
                      <a:cubicBezTo>
                        <a:pt x="24" y="52"/>
                        <a:pt x="29" y="52"/>
                        <a:pt x="32" y="54"/>
                      </a:cubicBezTo>
                      <a:cubicBezTo>
                        <a:pt x="35" y="55"/>
                        <a:pt x="36" y="56"/>
                        <a:pt x="39" y="55"/>
                      </a:cubicBezTo>
                      <a:cubicBezTo>
                        <a:pt x="57" y="50"/>
                        <a:pt x="66" y="37"/>
                        <a:pt x="72" y="21"/>
                      </a:cubicBezTo>
                      <a:cubicBezTo>
                        <a:pt x="72" y="20"/>
                        <a:pt x="73" y="18"/>
                        <a:pt x="74" y="16"/>
                      </a:cubicBezTo>
                      <a:cubicBezTo>
                        <a:pt x="74" y="14"/>
                        <a:pt x="74" y="13"/>
                        <a:pt x="74" y="11"/>
                      </a:cubicBezTo>
                      <a:cubicBezTo>
                        <a:pt x="74" y="11"/>
                        <a:pt x="72" y="10"/>
                        <a:pt x="71" y="11"/>
                      </a:cubicBezTo>
                      <a:cubicBezTo>
                        <a:pt x="70" y="12"/>
                        <a:pt x="68" y="13"/>
                        <a:pt x="68" y="15"/>
                      </a:cubicBezTo>
                      <a:cubicBezTo>
                        <a:pt x="67" y="17"/>
                        <a:pt x="68" y="19"/>
                        <a:pt x="68" y="21"/>
                      </a:cubicBezTo>
                      <a:cubicBezTo>
                        <a:pt x="69" y="28"/>
                        <a:pt x="68" y="30"/>
                        <a:pt x="59" y="29"/>
                      </a:cubicBezTo>
                      <a:cubicBezTo>
                        <a:pt x="57" y="29"/>
                        <a:pt x="55" y="28"/>
                        <a:pt x="53" y="27"/>
                      </a:cubicBezTo>
                      <a:cubicBezTo>
                        <a:pt x="51" y="26"/>
                        <a:pt x="49" y="25"/>
                        <a:pt x="47" y="24"/>
                      </a:cubicBezTo>
                      <a:cubicBezTo>
                        <a:pt x="47" y="27"/>
                        <a:pt x="47" y="29"/>
                        <a:pt x="47" y="32"/>
                      </a:cubicBezTo>
                      <a:cubicBezTo>
                        <a:pt x="47" y="33"/>
                        <a:pt x="47" y="33"/>
                        <a:pt x="47" y="34"/>
                      </a:cubicBezTo>
                      <a:cubicBezTo>
                        <a:pt x="47" y="38"/>
                        <a:pt x="48" y="43"/>
                        <a:pt x="43" y="45"/>
                      </a:cubicBezTo>
                      <a:cubicBezTo>
                        <a:pt x="39" y="46"/>
                        <a:pt x="34" y="44"/>
                        <a:pt x="31" y="39"/>
                      </a:cubicBezTo>
                      <a:cubicBezTo>
                        <a:pt x="28" y="34"/>
                        <a:pt x="25" y="29"/>
                        <a:pt x="29" y="23"/>
                      </a:cubicBezTo>
                      <a:cubicBezTo>
                        <a:pt x="31" y="20"/>
                        <a:pt x="31" y="17"/>
                        <a:pt x="33" y="14"/>
                      </a:cubicBezTo>
                      <a:cubicBezTo>
                        <a:pt x="34" y="12"/>
                        <a:pt x="35" y="9"/>
                        <a:pt x="36" y="9"/>
                      </a:cubicBezTo>
                      <a:cubicBezTo>
                        <a:pt x="38" y="10"/>
                        <a:pt x="40" y="11"/>
                        <a:pt x="42" y="13"/>
                      </a:cubicBezTo>
                      <a:cubicBezTo>
                        <a:pt x="42" y="13"/>
                        <a:pt x="43" y="15"/>
                        <a:pt x="44" y="16"/>
                      </a:cubicBezTo>
                      <a:cubicBezTo>
                        <a:pt x="48" y="13"/>
                        <a:pt x="52" y="11"/>
                        <a:pt x="57" y="14"/>
                      </a:cubicBezTo>
                      <a:cubicBezTo>
                        <a:pt x="58" y="15"/>
                        <a:pt x="61" y="13"/>
                        <a:pt x="62" y="11"/>
                      </a:cubicBezTo>
                      <a:cubicBezTo>
                        <a:pt x="69" y="5"/>
                        <a:pt x="75" y="0"/>
                        <a:pt x="84" y="0"/>
                      </a:cubicBezTo>
                      <a:cubicBezTo>
                        <a:pt x="89" y="0"/>
                        <a:pt x="93" y="2"/>
                        <a:pt x="96" y="7"/>
                      </a:cubicBezTo>
                      <a:cubicBezTo>
                        <a:pt x="99" y="11"/>
                        <a:pt x="98" y="15"/>
                        <a:pt x="96" y="20"/>
                      </a:cubicBezTo>
                      <a:cubicBezTo>
                        <a:pt x="91" y="27"/>
                        <a:pt x="87" y="35"/>
                        <a:pt x="83" y="43"/>
                      </a:cubicBezTo>
                      <a:cubicBezTo>
                        <a:pt x="88" y="43"/>
                        <a:pt x="91" y="44"/>
                        <a:pt x="94" y="44"/>
                      </a:cubicBezTo>
                      <a:cubicBezTo>
                        <a:pt x="105" y="46"/>
                        <a:pt x="115" y="50"/>
                        <a:pt x="122" y="59"/>
                      </a:cubicBezTo>
                      <a:cubicBezTo>
                        <a:pt x="128" y="65"/>
                        <a:pt x="127" y="68"/>
                        <a:pt x="120" y="73"/>
                      </a:cubicBezTo>
                      <a:cubicBezTo>
                        <a:pt x="113" y="77"/>
                        <a:pt x="105" y="77"/>
                        <a:pt x="98" y="73"/>
                      </a:cubicBezTo>
                      <a:cubicBezTo>
                        <a:pt x="95" y="71"/>
                        <a:pt x="95" y="69"/>
                        <a:pt x="97" y="66"/>
                      </a:cubicBezTo>
                      <a:cubicBezTo>
                        <a:pt x="98" y="64"/>
                        <a:pt x="100" y="61"/>
                        <a:pt x="10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8">
                  <a:extLst>
                    <a:ext uri="{FF2B5EF4-FFF2-40B4-BE49-F238E27FC236}">
                      <a16:creationId xmlns:a16="http://schemas.microsoft.com/office/drawing/2014/main" id="{68AB8704-3F31-41E0-B209-31D0A83BAA2E}"/>
                    </a:ext>
                  </a:extLst>
                </p:cNvPr>
                <p:cNvSpPr>
                  <a:spLocks/>
                </p:cNvSpPr>
                <p:nvPr/>
              </p:nvSpPr>
              <p:spPr bwMode="auto">
                <a:xfrm>
                  <a:off x="5664200" y="2355851"/>
                  <a:ext cx="341313" cy="407988"/>
                </a:xfrm>
                <a:custGeom>
                  <a:avLst/>
                  <a:gdLst>
                    <a:gd name="T0" fmla="*/ 46 w 80"/>
                    <a:gd name="T1" fmla="*/ 29 h 96"/>
                    <a:gd name="T2" fmla="*/ 65 w 80"/>
                    <a:gd name="T3" fmla="*/ 29 h 96"/>
                    <a:gd name="T4" fmla="*/ 79 w 80"/>
                    <a:gd name="T5" fmla="*/ 41 h 96"/>
                    <a:gd name="T6" fmla="*/ 74 w 80"/>
                    <a:gd name="T7" fmla="*/ 43 h 96"/>
                    <a:gd name="T8" fmla="*/ 60 w 80"/>
                    <a:gd name="T9" fmla="*/ 43 h 96"/>
                    <a:gd name="T10" fmla="*/ 52 w 80"/>
                    <a:gd name="T11" fmla="*/ 50 h 96"/>
                    <a:gd name="T12" fmla="*/ 49 w 80"/>
                    <a:gd name="T13" fmla="*/ 87 h 96"/>
                    <a:gd name="T14" fmla="*/ 37 w 80"/>
                    <a:gd name="T15" fmla="*/ 95 h 96"/>
                    <a:gd name="T16" fmla="*/ 21 w 80"/>
                    <a:gd name="T17" fmla="*/ 68 h 96"/>
                    <a:gd name="T18" fmla="*/ 22 w 80"/>
                    <a:gd name="T19" fmla="*/ 62 h 96"/>
                    <a:gd name="T20" fmla="*/ 30 w 80"/>
                    <a:gd name="T21" fmla="*/ 72 h 96"/>
                    <a:gd name="T22" fmla="*/ 40 w 80"/>
                    <a:gd name="T23" fmla="*/ 70 h 96"/>
                    <a:gd name="T24" fmla="*/ 43 w 80"/>
                    <a:gd name="T25" fmla="*/ 46 h 96"/>
                    <a:gd name="T26" fmla="*/ 24 w 80"/>
                    <a:gd name="T27" fmla="*/ 52 h 96"/>
                    <a:gd name="T28" fmla="*/ 19 w 80"/>
                    <a:gd name="T29" fmla="*/ 54 h 96"/>
                    <a:gd name="T30" fmla="*/ 6 w 80"/>
                    <a:gd name="T31" fmla="*/ 54 h 96"/>
                    <a:gd name="T32" fmla="*/ 2 w 80"/>
                    <a:gd name="T33" fmla="*/ 40 h 96"/>
                    <a:gd name="T34" fmla="*/ 6 w 80"/>
                    <a:gd name="T35" fmla="*/ 37 h 96"/>
                    <a:gd name="T36" fmla="*/ 28 w 80"/>
                    <a:gd name="T37" fmla="*/ 33 h 96"/>
                    <a:gd name="T38" fmla="*/ 33 w 80"/>
                    <a:gd name="T39" fmla="*/ 32 h 96"/>
                    <a:gd name="T40" fmla="*/ 36 w 80"/>
                    <a:gd name="T41" fmla="*/ 22 h 96"/>
                    <a:gd name="T42" fmla="*/ 46 w 80"/>
                    <a:gd name="T43" fmla="*/ 12 h 96"/>
                    <a:gd name="T44" fmla="*/ 45 w 80"/>
                    <a:gd name="T45" fmla="*/ 10 h 96"/>
                    <a:gd name="T46" fmla="*/ 26 w 80"/>
                    <a:gd name="T47" fmla="*/ 17 h 96"/>
                    <a:gd name="T48" fmla="*/ 15 w 80"/>
                    <a:gd name="T49" fmla="*/ 24 h 96"/>
                    <a:gd name="T50" fmla="*/ 5 w 80"/>
                    <a:gd name="T51" fmla="*/ 22 h 96"/>
                    <a:gd name="T52" fmla="*/ 1 w 80"/>
                    <a:gd name="T53" fmla="*/ 17 h 96"/>
                    <a:gd name="T54" fmla="*/ 36 w 80"/>
                    <a:gd name="T55" fmla="*/ 2 h 96"/>
                    <a:gd name="T56" fmla="*/ 55 w 80"/>
                    <a:gd name="T57" fmla="*/ 0 h 96"/>
                    <a:gd name="T58" fmla="*/ 61 w 80"/>
                    <a:gd name="T59" fmla="*/ 6 h 96"/>
                    <a:gd name="T60" fmla="*/ 59 w 80"/>
                    <a:gd name="T61" fmla="*/ 13 h 96"/>
                    <a:gd name="T62" fmla="*/ 46 w 80"/>
                    <a:gd name="T63"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96">
                      <a:moveTo>
                        <a:pt x="46" y="29"/>
                      </a:moveTo>
                      <a:cubicBezTo>
                        <a:pt x="53" y="30"/>
                        <a:pt x="59" y="31"/>
                        <a:pt x="65" y="29"/>
                      </a:cubicBezTo>
                      <a:cubicBezTo>
                        <a:pt x="71" y="27"/>
                        <a:pt x="80" y="34"/>
                        <a:pt x="79" y="41"/>
                      </a:cubicBezTo>
                      <a:cubicBezTo>
                        <a:pt x="79" y="42"/>
                        <a:pt x="76" y="43"/>
                        <a:pt x="74" y="43"/>
                      </a:cubicBezTo>
                      <a:cubicBezTo>
                        <a:pt x="70" y="43"/>
                        <a:pt x="65" y="43"/>
                        <a:pt x="60" y="43"/>
                      </a:cubicBezTo>
                      <a:cubicBezTo>
                        <a:pt x="53" y="42"/>
                        <a:pt x="52" y="44"/>
                        <a:pt x="52" y="50"/>
                      </a:cubicBezTo>
                      <a:cubicBezTo>
                        <a:pt x="51" y="62"/>
                        <a:pt x="51" y="75"/>
                        <a:pt x="49" y="87"/>
                      </a:cubicBezTo>
                      <a:cubicBezTo>
                        <a:pt x="48" y="95"/>
                        <a:pt x="45" y="96"/>
                        <a:pt x="37" y="95"/>
                      </a:cubicBezTo>
                      <a:cubicBezTo>
                        <a:pt x="25" y="92"/>
                        <a:pt x="15" y="82"/>
                        <a:pt x="21" y="68"/>
                      </a:cubicBezTo>
                      <a:cubicBezTo>
                        <a:pt x="21" y="66"/>
                        <a:pt x="21" y="64"/>
                        <a:pt x="22" y="62"/>
                      </a:cubicBezTo>
                      <a:cubicBezTo>
                        <a:pt x="24" y="65"/>
                        <a:pt x="27" y="69"/>
                        <a:pt x="30" y="72"/>
                      </a:cubicBezTo>
                      <a:cubicBezTo>
                        <a:pt x="33" y="76"/>
                        <a:pt x="39" y="75"/>
                        <a:pt x="40" y="70"/>
                      </a:cubicBezTo>
                      <a:cubicBezTo>
                        <a:pt x="41" y="62"/>
                        <a:pt x="42" y="54"/>
                        <a:pt x="43" y="46"/>
                      </a:cubicBezTo>
                      <a:cubicBezTo>
                        <a:pt x="35" y="45"/>
                        <a:pt x="30" y="49"/>
                        <a:pt x="24" y="52"/>
                      </a:cubicBezTo>
                      <a:cubicBezTo>
                        <a:pt x="22" y="52"/>
                        <a:pt x="21" y="54"/>
                        <a:pt x="19" y="54"/>
                      </a:cubicBezTo>
                      <a:cubicBezTo>
                        <a:pt x="14" y="58"/>
                        <a:pt x="11" y="57"/>
                        <a:pt x="6" y="54"/>
                      </a:cubicBezTo>
                      <a:cubicBezTo>
                        <a:pt x="3" y="51"/>
                        <a:pt x="0" y="44"/>
                        <a:pt x="2" y="40"/>
                      </a:cubicBezTo>
                      <a:cubicBezTo>
                        <a:pt x="2" y="39"/>
                        <a:pt x="5" y="37"/>
                        <a:pt x="6" y="37"/>
                      </a:cubicBezTo>
                      <a:cubicBezTo>
                        <a:pt x="14" y="39"/>
                        <a:pt x="20" y="35"/>
                        <a:pt x="28" y="33"/>
                      </a:cubicBezTo>
                      <a:cubicBezTo>
                        <a:pt x="29" y="33"/>
                        <a:pt x="31" y="32"/>
                        <a:pt x="33" y="32"/>
                      </a:cubicBezTo>
                      <a:cubicBezTo>
                        <a:pt x="31" y="27"/>
                        <a:pt x="31" y="24"/>
                        <a:pt x="36" y="22"/>
                      </a:cubicBezTo>
                      <a:cubicBezTo>
                        <a:pt x="39" y="19"/>
                        <a:pt x="42" y="15"/>
                        <a:pt x="46" y="12"/>
                      </a:cubicBezTo>
                      <a:cubicBezTo>
                        <a:pt x="45" y="11"/>
                        <a:pt x="45" y="11"/>
                        <a:pt x="45" y="10"/>
                      </a:cubicBezTo>
                      <a:cubicBezTo>
                        <a:pt x="38" y="13"/>
                        <a:pt x="32" y="15"/>
                        <a:pt x="26" y="17"/>
                      </a:cubicBezTo>
                      <a:cubicBezTo>
                        <a:pt x="22" y="19"/>
                        <a:pt x="18" y="22"/>
                        <a:pt x="15" y="24"/>
                      </a:cubicBezTo>
                      <a:cubicBezTo>
                        <a:pt x="11" y="26"/>
                        <a:pt x="7" y="27"/>
                        <a:pt x="5" y="22"/>
                      </a:cubicBezTo>
                      <a:cubicBezTo>
                        <a:pt x="4" y="20"/>
                        <a:pt x="3" y="19"/>
                        <a:pt x="1" y="17"/>
                      </a:cubicBezTo>
                      <a:cubicBezTo>
                        <a:pt x="13" y="12"/>
                        <a:pt x="25" y="6"/>
                        <a:pt x="36" y="2"/>
                      </a:cubicBezTo>
                      <a:cubicBezTo>
                        <a:pt x="42" y="0"/>
                        <a:pt x="49" y="0"/>
                        <a:pt x="55" y="0"/>
                      </a:cubicBezTo>
                      <a:cubicBezTo>
                        <a:pt x="57" y="0"/>
                        <a:pt x="60" y="4"/>
                        <a:pt x="61" y="6"/>
                      </a:cubicBezTo>
                      <a:cubicBezTo>
                        <a:pt x="62" y="8"/>
                        <a:pt x="61" y="11"/>
                        <a:pt x="59" y="13"/>
                      </a:cubicBezTo>
                      <a:cubicBezTo>
                        <a:pt x="55" y="18"/>
                        <a:pt x="51" y="23"/>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7" name="组合 106">
                <a:extLst>
                  <a:ext uri="{FF2B5EF4-FFF2-40B4-BE49-F238E27FC236}">
                    <a16:creationId xmlns:a16="http://schemas.microsoft.com/office/drawing/2014/main" id="{B92E7EB9-3312-4310-B5FA-50F0FA6CFB99}"/>
                  </a:ext>
                </a:extLst>
              </p:cNvPr>
              <p:cNvGrpSpPr/>
              <p:nvPr/>
            </p:nvGrpSpPr>
            <p:grpSpPr>
              <a:xfrm>
                <a:off x="3194779" y="1296598"/>
                <a:ext cx="356817" cy="382445"/>
                <a:chOff x="3792874" y="3156423"/>
                <a:chExt cx="331330" cy="355128"/>
              </a:xfrm>
              <a:grpFill/>
            </p:grpSpPr>
            <p:sp>
              <p:nvSpPr>
                <p:cNvPr id="108" name="Freeform 15">
                  <a:extLst>
                    <a:ext uri="{FF2B5EF4-FFF2-40B4-BE49-F238E27FC236}">
                      <a16:creationId xmlns:a16="http://schemas.microsoft.com/office/drawing/2014/main" id="{4A24723D-38DD-4916-B1AF-76A903317407}"/>
                    </a:ext>
                  </a:extLst>
                </p:cNvPr>
                <p:cNvSpPr>
                  <a:spLocks/>
                </p:cNvSpPr>
                <p:nvPr/>
              </p:nvSpPr>
              <p:spPr bwMode="auto">
                <a:xfrm>
                  <a:off x="3792874" y="3235325"/>
                  <a:ext cx="152877" cy="246063"/>
                </a:xfrm>
                <a:custGeom>
                  <a:avLst/>
                  <a:gdLst>
                    <a:gd name="T0" fmla="*/ 16 w 39"/>
                    <a:gd name="T1" fmla="*/ 29 h 58"/>
                    <a:gd name="T2" fmla="*/ 27 w 39"/>
                    <a:gd name="T3" fmla="*/ 7 h 58"/>
                    <a:gd name="T4" fmla="*/ 31 w 39"/>
                    <a:gd name="T5" fmla="*/ 1 h 58"/>
                    <a:gd name="T6" fmla="*/ 34 w 39"/>
                    <a:gd name="T7" fmla="*/ 6 h 58"/>
                    <a:gd name="T8" fmla="*/ 35 w 39"/>
                    <a:gd name="T9" fmla="*/ 26 h 58"/>
                    <a:gd name="T10" fmla="*/ 20 w 39"/>
                    <a:gd name="T11" fmla="*/ 52 h 58"/>
                    <a:gd name="T12" fmla="*/ 9 w 39"/>
                    <a:gd name="T13" fmla="*/ 57 h 58"/>
                    <a:gd name="T14" fmla="*/ 1 w 39"/>
                    <a:gd name="T15" fmla="*/ 43 h 58"/>
                    <a:gd name="T16" fmla="*/ 4 w 39"/>
                    <a:gd name="T17" fmla="*/ 6 h 58"/>
                    <a:gd name="T18" fmla="*/ 8 w 39"/>
                    <a:gd name="T19" fmla="*/ 0 h 58"/>
                    <a:gd name="T20" fmla="*/ 15 w 39"/>
                    <a:gd name="T21" fmla="*/ 6 h 58"/>
                    <a:gd name="T22" fmla="*/ 14 w 39"/>
                    <a:gd name="T23" fmla="*/ 20 h 58"/>
                    <a:gd name="T24" fmla="*/ 14 w 39"/>
                    <a:gd name="T25" fmla="*/ 28 h 58"/>
                    <a:gd name="T26" fmla="*/ 16 w 39"/>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58">
                      <a:moveTo>
                        <a:pt x="16" y="29"/>
                      </a:moveTo>
                      <a:cubicBezTo>
                        <a:pt x="19" y="21"/>
                        <a:pt x="23" y="14"/>
                        <a:pt x="27" y="7"/>
                      </a:cubicBezTo>
                      <a:cubicBezTo>
                        <a:pt x="28" y="5"/>
                        <a:pt x="29" y="3"/>
                        <a:pt x="31" y="1"/>
                      </a:cubicBezTo>
                      <a:cubicBezTo>
                        <a:pt x="32" y="3"/>
                        <a:pt x="33" y="4"/>
                        <a:pt x="34" y="6"/>
                      </a:cubicBezTo>
                      <a:cubicBezTo>
                        <a:pt x="37" y="12"/>
                        <a:pt x="39" y="19"/>
                        <a:pt x="35" y="26"/>
                      </a:cubicBezTo>
                      <a:cubicBezTo>
                        <a:pt x="30" y="34"/>
                        <a:pt x="25" y="43"/>
                        <a:pt x="20" y="52"/>
                      </a:cubicBezTo>
                      <a:cubicBezTo>
                        <a:pt x="18" y="56"/>
                        <a:pt x="12" y="58"/>
                        <a:pt x="9" y="57"/>
                      </a:cubicBezTo>
                      <a:cubicBezTo>
                        <a:pt x="2" y="54"/>
                        <a:pt x="0" y="50"/>
                        <a:pt x="1" y="43"/>
                      </a:cubicBezTo>
                      <a:cubicBezTo>
                        <a:pt x="2" y="31"/>
                        <a:pt x="3" y="18"/>
                        <a:pt x="4" y="6"/>
                      </a:cubicBezTo>
                      <a:cubicBezTo>
                        <a:pt x="4" y="4"/>
                        <a:pt x="4" y="0"/>
                        <a:pt x="8" y="0"/>
                      </a:cubicBezTo>
                      <a:cubicBezTo>
                        <a:pt x="11" y="0"/>
                        <a:pt x="15" y="1"/>
                        <a:pt x="15" y="6"/>
                      </a:cubicBezTo>
                      <a:cubicBezTo>
                        <a:pt x="15" y="10"/>
                        <a:pt x="14" y="15"/>
                        <a:pt x="14" y="20"/>
                      </a:cubicBezTo>
                      <a:cubicBezTo>
                        <a:pt x="14" y="23"/>
                        <a:pt x="14" y="25"/>
                        <a:pt x="14" y="28"/>
                      </a:cubicBezTo>
                      <a:cubicBezTo>
                        <a:pt x="14" y="28"/>
                        <a:pt x="15" y="28"/>
                        <a:pt x="1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6">
                  <a:extLst>
                    <a:ext uri="{FF2B5EF4-FFF2-40B4-BE49-F238E27FC236}">
                      <a16:creationId xmlns:a16="http://schemas.microsoft.com/office/drawing/2014/main" id="{FB4C6AFE-87EF-4FB7-829C-F7529116EE44}"/>
                    </a:ext>
                  </a:extLst>
                </p:cNvPr>
                <p:cNvSpPr>
                  <a:spLocks/>
                </p:cNvSpPr>
                <p:nvPr/>
              </p:nvSpPr>
              <p:spPr bwMode="auto">
                <a:xfrm>
                  <a:off x="3957518" y="3164747"/>
                  <a:ext cx="166686" cy="346804"/>
                </a:xfrm>
                <a:custGeom>
                  <a:avLst/>
                  <a:gdLst>
                    <a:gd name="T0" fmla="*/ 9 w 47"/>
                    <a:gd name="T1" fmla="*/ 73 h 88"/>
                    <a:gd name="T2" fmla="*/ 3 w 47"/>
                    <a:gd name="T3" fmla="*/ 67 h 88"/>
                    <a:gd name="T4" fmla="*/ 3 w 47"/>
                    <a:gd name="T5" fmla="*/ 57 h 88"/>
                    <a:gd name="T6" fmla="*/ 20 w 47"/>
                    <a:gd name="T7" fmla="*/ 38 h 88"/>
                    <a:gd name="T8" fmla="*/ 33 w 47"/>
                    <a:gd name="T9" fmla="*/ 20 h 88"/>
                    <a:gd name="T10" fmla="*/ 33 w 47"/>
                    <a:gd name="T11" fmla="*/ 4 h 88"/>
                    <a:gd name="T12" fmla="*/ 32 w 47"/>
                    <a:gd name="T13" fmla="*/ 1 h 88"/>
                    <a:gd name="T14" fmla="*/ 33 w 47"/>
                    <a:gd name="T15" fmla="*/ 0 h 88"/>
                    <a:gd name="T16" fmla="*/ 41 w 47"/>
                    <a:gd name="T17" fmla="*/ 6 h 88"/>
                    <a:gd name="T18" fmla="*/ 43 w 47"/>
                    <a:gd name="T19" fmla="*/ 26 h 88"/>
                    <a:gd name="T20" fmla="*/ 29 w 47"/>
                    <a:gd name="T21" fmla="*/ 48 h 88"/>
                    <a:gd name="T22" fmla="*/ 30 w 47"/>
                    <a:gd name="T23" fmla="*/ 52 h 88"/>
                    <a:gd name="T24" fmla="*/ 40 w 47"/>
                    <a:gd name="T25" fmla="*/ 73 h 88"/>
                    <a:gd name="T26" fmla="*/ 41 w 47"/>
                    <a:gd name="T27" fmla="*/ 84 h 88"/>
                    <a:gd name="T28" fmla="*/ 37 w 47"/>
                    <a:gd name="T29" fmla="*/ 86 h 88"/>
                    <a:gd name="T30" fmla="*/ 31 w 47"/>
                    <a:gd name="T31" fmla="*/ 75 h 88"/>
                    <a:gd name="T32" fmla="*/ 28 w 47"/>
                    <a:gd name="T33" fmla="*/ 60 h 88"/>
                    <a:gd name="T34" fmla="*/ 22 w 47"/>
                    <a:gd name="T35" fmla="*/ 59 h 88"/>
                    <a:gd name="T36" fmla="*/ 9 w 47"/>
                    <a:gd name="T37"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8">
                      <a:moveTo>
                        <a:pt x="9" y="73"/>
                      </a:moveTo>
                      <a:cubicBezTo>
                        <a:pt x="7" y="71"/>
                        <a:pt x="5" y="69"/>
                        <a:pt x="3" y="67"/>
                      </a:cubicBezTo>
                      <a:cubicBezTo>
                        <a:pt x="1" y="64"/>
                        <a:pt x="0" y="61"/>
                        <a:pt x="3" y="57"/>
                      </a:cubicBezTo>
                      <a:cubicBezTo>
                        <a:pt x="9" y="51"/>
                        <a:pt x="14" y="45"/>
                        <a:pt x="20" y="38"/>
                      </a:cubicBezTo>
                      <a:cubicBezTo>
                        <a:pt x="24" y="32"/>
                        <a:pt x="28" y="26"/>
                        <a:pt x="33" y="20"/>
                      </a:cubicBezTo>
                      <a:cubicBezTo>
                        <a:pt x="36" y="15"/>
                        <a:pt x="36" y="9"/>
                        <a:pt x="33" y="4"/>
                      </a:cubicBezTo>
                      <a:cubicBezTo>
                        <a:pt x="32" y="3"/>
                        <a:pt x="32" y="2"/>
                        <a:pt x="32" y="1"/>
                      </a:cubicBezTo>
                      <a:cubicBezTo>
                        <a:pt x="32" y="1"/>
                        <a:pt x="33" y="0"/>
                        <a:pt x="33" y="0"/>
                      </a:cubicBezTo>
                      <a:cubicBezTo>
                        <a:pt x="36" y="2"/>
                        <a:pt x="39" y="4"/>
                        <a:pt x="41" y="6"/>
                      </a:cubicBezTo>
                      <a:cubicBezTo>
                        <a:pt x="46" y="11"/>
                        <a:pt x="47" y="20"/>
                        <a:pt x="43" y="26"/>
                      </a:cubicBezTo>
                      <a:cubicBezTo>
                        <a:pt x="39" y="33"/>
                        <a:pt x="34" y="40"/>
                        <a:pt x="29" y="48"/>
                      </a:cubicBezTo>
                      <a:cubicBezTo>
                        <a:pt x="29" y="49"/>
                        <a:pt x="29" y="52"/>
                        <a:pt x="30" y="52"/>
                      </a:cubicBezTo>
                      <a:cubicBezTo>
                        <a:pt x="38" y="57"/>
                        <a:pt x="38" y="65"/>
                        <a:pt x="40" y="73"/>
                      </a:cubicBezTo>
                      <a:cubicBezTo>
                        <a:pt x="41" y="76"/>
                        <a:pt x="41" y="80"/>
                        <a:pt x="41" y="84"/>
                      </a:cubicBezTo>
                      <a:cubicBezTo>
                        <a:pt x="41" y="87"/>
                        <a:pt x="39" y="88"/>
                        <a:pt x="37" y="86"/>
                      </a:cubicBezTo>
                      <a:cubicBezTo>
                        <a:pt x="33" y="83"/>
                        <a:pt x="31" y="81"/>
                        <a:pt x="31" y="75"/>
                      </a:cubicBezTo>
                      <a:cubicBezTo>
                        <a:pt x="31" y="70"/>
                        <a:pt x="30" y="65"/>
                        <a:pt x="28" y="60"/>
                      </a:cubicBezTo>
                      <a:cubicBezTo>
                        <a:pt x="27" y="55"/>
                        <a:pt x="25" y="56"/>
                        <a:pt x="22" y="59"/>
                      </a:cubicBezTo>
                      <a:cubicBezTo>
                        <a:pt x="18" y="64"/>
                        <a:pt x="14" y="68"/>
                        <a:pt x="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7">
                  <a:extLst>
                    <a:ext uri="{FF2B5EF4-FFF2-40B4-BE49-F238E27FC236}">
                      <a16:creationId xmlns:a16="http://schemas.microsoft.com/office/drawing/2014/main" id="{7BBE01C1-D3BA-489E-BE5E-C63059DA7AF9}"/>
                    </a:ext>
                  </a:extLst>
                </p:cNvPr>
                <p:cNvSpPr>
                  <a:spLocks/>
                </p:cNvSpPr>
                <p:nvPr/>
              </p:nvSpPr>
              <p:spPr bwMode="auto">
                <a:xfrm>
                  <a:off x="3879593" y="3156423"/>
                  <a:ext cx="109753" cy="63837"/>
                </a:xfrm>
                <a:custGeom>
                  <a:avLst/>
                  <a:gdLst>
                    <a:gd name="T0" fmla="*/ 0 w 26"/>
                    <a:gd name="T1" fmla="*/ 0 h 19"/>
                    <a:gd name="T2" fmla="*/ 20 w 26"/>
                    <a:gd name="T3" fmla="*/ 1 h 19"/>
                    <a:gd name="T4" fmla="*/ 23 w 26"/>
                    <a:gd name="T5" fmla="*/ 12 h 19"/>
                    <a:gd name="T6" fmla="*/ 12 w 26"/>
                    <a:gd name="T7" fmla="*/ 18 h 19"/>
                    <a:gd name="T8" fmla="*/ 3 w 26"/>
                    <a:gd name="T9" fmla="*/ 11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cubicBezTo>
                        <a:pt x="8" y="1"/>
                        <a:pt x="14" y="1"/>
                        <a:pt x="20" y="1"/>
                      </a:cubicBezTo>
                      <a:cubicBezTo>
                        <a:pt x="24" y="1"/>
                        <a:pt x="26" y="8"/>
                        <a:pt x="23" y="12"/>
                      </a:cubicBezTo>
                      <a:cubicBezTo>
                        <a:pt x="21" y="16"/>
                        <a:pt x="17" y="19"/>
                        <a:pt x="12" y="18"/>
                      </a:cubicBezTo>
                      <a:cubicBezTo>
                        <a:pt x="8" y="18"/>
                        <a:pt x="5" y="15"/>
                        <a:pt x="3" y="11"/>
                      </a:cubicBezTo>
                      <a:cubicBezTo>
                        <a:pt x="2" y="8"/>
                        <a:pt x="1"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9" name="组合 88"/>
            <p:cNvGrpSpPr/>
            <p:nvPr userDrawn="1"/>
          </p:nvGrpSpPr>
          <p:grpSpPr>
            <a:xfrm>
              <a:off x="671368" y="6061309"/>
              <a:ext cx="1100339" cy="304965"/>
              <a:chOff x="2372715" y="161759"/>
              <a:chExt cx="2695608" cy="747103"/>
            </a:xfrm>
            <a:grpFill/>
          </p:grpSpPr>
          <p:grpSp>
            <p:nvGrpSpPr>
              <p:cNvPr id="91" name="组合 90">
                <a:extLst>
                  <a:ext uri="{FF2B5EF4-FFF2-40B4-BE49-F238E27FC236}">
                    <a16:creationId xmlns:a16="http://schemas.microsoft.com/office/drawing/2014/main" id="{4EB45816-40C4-4065-9181-C29D2BECD84E}"/>
                  </a:ext>
                </a:extLst>
              </p:cNvPr>
              <p:cNvGrpSpPr/>
              <p:nvPr/>
            </p:nvGrpSpPr>
            <p:grpSpPr>
              <a:xfrm>
                <a:off x="3804781" y="283376"/>
                <a:ext cx="521428" cy="548788"/>
                <a:chOff x="6113463" y="3541713"/>
                <a:chExt cx="484188" cy="509588"/>
              </a:xfrm>
              <a:grpFill/>
            </p:grpSpPr>
            <p:sp>
              <p:nvSpPr>
                <p:cNvPr id="102" name="Freeform 9">
                  <a:extLst>
                    <a:ext uri="{FF2B5EF4-FFF2-40B4-BE49-F238E27FC236}">
                      <a16:creationId xmlns:a16="http://schemas.microsoft.com/office/drawing/2014/main" id="{70888479-5294-457A-8111-462CE4F104F2}"/>
                    </a:ext>
                  </a:extLst>
                </p:cNvPr>
                <p:cNvSpPr>
                  <a:spLocks noEditPoints="1"/>
                </p:cNvSpPr>
                <p:nvPr/>
              </p:nvSpPr>
              <p:spPr bwMode="auto">
                <a:xfrm>
                  <a:off x="6113463" y="3579813"/>
                  <a:ext cx="252413" cy="428625"/>
                </a:xfrm>
                <a:custGeom>
                  <a:avLst/>
                  <a:gdLst>
                    <a:gd name="T0" fmla="*/ 39 w 59"/>
                    <a:gd name="T1" fmla="*/ 78 h 101"/>
                    <a:gd name="T2" fmla="*/ 17 w 59"/>
                    <a:gd name="T3" fmla="*/ 94 h 101"/>
                    <a:gd name="T4" fmla="*/ 8 w 59"/>
                    <a:gd name="T5" fmla="*/ 94 h 101"/>
                    <a:gd name="T6" fmla="*/ 0 w 59"/>
                    <a:gd name="T7" fmla="*/ 79 h 101"/>
                    <a:gd name="T8" fmla="*/ 17 w 59"/>
                    <a:gd name="T9" fmla="*/ 73 h 101"/>
                    <a:gd name="T10" fmla="*/ 10 w 59"/>
                    <a:gd name="T11" fmla="*/ 68 h 101"/>
                    <a:gd name="T12" fmla="*/ 8 w 59"/>
                    <a:gd name="T13" fmla="*/ 60 h 101"/>
                    <a:gd name="T14" fmla="*/ 18 w 59"/>
                    <a:gd name="T15" fmla="*/ 23 h 101"/>
                    <a:gd name="T16" fmla="*/ 26 w 59"/>
                    <a:gd name="T17" fmla="*/ 17 h 101"/>
                    <a:gd name="T18" fmla="*/ 36 w 59"/>
                    <a:gd name="T19" fmla="*/ 26 h 101"/>
                    <a:gd name="T20" fmla="*/ 36 w 59"/>
                    <a:gd name="T21" fmla="*/ 27 h 101"/>
                    <a:gd name="T22" fmla="*/ 43 w 59"/>
                    <a:gd name="T23" fmla="*/ 40 h 101"/>
                    <a:gd name="T24" fmla="*/ 42 w 59"/>
                    <a:gd name="T25" fmla="*/ 12 h 101"/>
                    <a:gd name="T26" fmla="*/ 21 w 59"/>
                    <a:gd name="T27" fmla="*/ 5 h 101"/>
                    <a:gd name="T28" fmla="*/ 44 w 59"/>
                    <a:gd name="T29" fmla="*/ 1 h 101"/>
                    <a:gd name="T30" fmla="*/ 57 w 59"/>
                    <a:gd name="T31" fmla="*/ 17 h 101"/>
                    <a:gd name="T32" fmla="*/ 56 w 59"/>
                    <a:gd name="T33" fmla="*/ 48 h 101"/>
                    <a:gd name="T34" fmla="*/ 57 w 59"/>
                    <a:gd name="T35" fmla="*/ 55 h 101"/>
                    <a:gd name="T36" fmla="*/ 55 w 59"/>
                    <a:gd name="T37" fmla="*/ 64 h 101"/>
                    <a:gd name="T38" fmla="*/ 54 w 59"/>
                    <a:gd name="T39" fmla="*/ 71 h 101"/>
                    <a:gd name="T40" fmla="*/ 52 w 59"/>
                    <a:gd name="T41" fmla="*/ 95 h 101"/>
                    <a:gd name="T42" fmla="*/ 49 w 59"/>
                    <a:gd name="T43" fmla="*/ 101 h 101"/>
                    <a:gd name="T44" fmla="*/ 43 w 59"/>
                    <a:gd name="T45" fmla="*/ 98 h 101"/>
                    <a:gd name="T46" fmla="*/ 38 w 59"/>
                    <a:gd name="T47" fmla="*/ 86 h 101"/>
                    <a:gd name="T48" fmla="*/ 39 w 59"/>
                    <a:gd name="T49" fmla="*/ 78 h 101"/>
                    <a:gd name="T50" fmla="*/ 42 w 59"/>
                    <a:gd name="T51" fmla="*/ 47 h 101"/>
                    <a:gd name="T52" fmla="*/ 32 w 59"/>
                    <a:gd name="T53" fmla="*/ 44 h 101"/>
                    <a:gd name="T54" fmla="*/ 29 w 59"/>
                    <a:gd name="T55" fmla="*/ 64 h 101"/>
                    <a:gd name="T56" fmla="*/ 42 w 59"/>
                    <a:gd name="T57" fmla="*/ 4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101">
                      <a:moveTo>
                        <a:pt x="39" y="78"/>
                      </a:moveTo>
                      <a:cubicBezTo>
                        <a:pt x="31" y="84"/>
                        <a:pt x="24" y="89"/>
                        <a:pt x="17" y="94"/>
                      </a:cubicBezTo>
                      <a:cubicBezTo>
                        <a:pt x="14" y="97"/>
                        <a:pt x="11" y="96"/>
                        <a:pt x="8" y="94"/>
                      </a:cubicBezTo>
                      <a:cubicBezTo>
                        <a:pt x="4" y="90"/>
                        <a:pt x="0" y="86"/>
                        <a:pt x="0" y="79"/>
                      </a:cubicBezTo>
                      <a:cubicBezTo>
                        <a:pt x="6" y="82"/>
                        <a:pt x="12" y="80"/>
                        <a:pt x="17" y="73"/>
                      </a:cubicBezTo>
                      <a:cubicBezTo>
                        <a:pt x="15" y="72"/>
                        <a:pt x="13" y="70"/>
                        <a:pt x="10" y="68"/>
                      </a:cubicBezTo>
                      <a:cubicBezTo>
                        <a:pt x="7" y="66"/>
                        <a:pt x="7" y="63"/>
                        <a:pt x="8" y="60"/>
                      </a:cubicBezTo>
                      <a:cubicBezTo>
                        <a:pt x="11" y="48"/>
                        <a:pt x="15" y="36"/>
                        <a:pt x="18" y="23"/>
                      </a:cubicBezTo>
                      <a:cubicBezTo>
                        <a:pt x="19" y="20"/>
                        <a:pt x="20" y="16"/>
                        <a:pt x="26" y="17"/>
                      </a:cubicBezTo>
                      <a:cubicBezTo>
                        <a:pt x="32" y="18"/>
                        <a:pt x="36" y="21"/>
                        <a:pt x="36" y="26"/>
                      </a:cubicBezTo>
                      <a:cubicBezTo>
                        <a:pt x="36" y="26"/>
                        <a:pt x="36" y="27"/>
                        <a:pt x="36" y="27"/>
                      </a:cubicBezTo>
                      <a:cubicBezTo>
                        <a:pt x="35" y="33"/>
                        <a:pt x="38" y="37"/>
                        <a:pt x="43" y="40"/>
                      </a:cubicBezTo>
                      <a:cubicBezTo>
                        <a:pt x="43" y="31"/>
                        <a:pt x="42" y="22"/>
                        <a:pt x="42" y="12"/>
                      </a:cubicBezTo>
                      <a:cubicBezTo>
                        <a:pt x="30" y="16"/>
                        <a:pt x="20" y="12"/>
                        <a:pt x="21" y="5"/>
                      </a:cubicBezTo>
                      <a:cubicBezTo>
                        <a:pt x="29" y="3"/>
                        <a:pt x="36" y="1"/>
                        <a:pt x="44" y="1"/>
                      </a:cubicBezTo>
                      <a:cubicBezTo>
                        <a:pt x="54" y="0"/>
                        <a:pt x="59" y="8"/>
                        <a:pt x="57" y="17"/>
                      </a:cubicBezTo>
                      <a:cubicBezTo>
                        <a:pt x="56" y="27"/>
                        <a:pt x="56" y="38"/>
                        <a:pt x="56" y="48"/>
                      </a:cubicBezTo>
                      <a:cubicBezTo>
                        <a:pt x="56" y="50"/>
                        <a:pt x="57" y="52"/>
                        <a:pt x="57" y="55"/>
                      </a:cubicBezTo>
                      <a:cubicBezTo>
                        <a:pt x="57" y="58"/>
                        <a:pt x="56" y="61"/>
                        <a:pt x="55" y="64"/>
                      </a:cubicBezTo>
                      <a:cubicBezTo>
                        <a:pt x="55" y="66"/>
                        <a:pt x="54" y="68"/>
                        <a:pt x="54" y="71"/>
                      </a:cubicBezTo>
                      <a:cubicBezTo>
                        <a:pt x="53" y="79"/>
                        <a:pt x="53" y="87"/>
                        <a:pt x="52" y="95"/>
                      </a:cubicBezTo>
                      <a:cubicBezTo>
                        <a:pt x="52" y="97"/>
                        <a:pt x="51" y="100"/>
                        <a:pt x="49" y="101"/>
                      </a:cubicBezTo>
                      <a:cubicBezTo>
                        <a:pt x="47" y="101"/>
                        <a:pt x="44" y="100"/>
                        <a:pt x="43" y="98"/>
                      </a:cubicBezTo>
                      <a:cubicBezTo>
                        <a:pt x="39" y="95"/>
                        <a:pt x="36" y="92"/>
                        <a:pt x="38" y="86"/>
                      </a:cubicBezTo>
                      <a:cubicBezTo>
                        <a:pt x="39" y="84"/>
                        <a:pt x="39" y="81"/>
                        <a:pt x="39" y="78"/>
                      </a:cubicBezTo>
                      <a:close/>
                      <a:moveTo>
                        <a:pt x="42" y="47"/>
                      </a:moveTo>
                      <a:cubicBezTo>
                        <a:pt x="39" y="46"/>
                        <a:pt x="36" y="45"/>
                        <a:pt x="32" y="44"/>
                      </a:cubicBezTo>
                      <a:cubicBezTo>
                        <a:pt x="31" y="51"/>
                        <a:pt x="30" y="57"/>
                        <a:pt x="29" y="64"/>
                      </a:cubicBezTo>
                      <a:cubicBezTo>
                        <a:pt x="39" y="61"/>
                        <a:pt x="42" y="57"/>
                        <a:pt x="42"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
                  <a:extLst>
                    <a:ext uri="{FF2B5EF4-FFF2-40B4-BE49-F238E27FC236}">
                      <a16:creationId xmlns:a16="http://schemas.microsoft.com/office/drawing/2014/main" id="{3C581795-C09D-460E-9472-8181F266F0EF}"/>
                    </a:ext>
                  </a:extLst>
                </p:cNvPr>
                <p:cNvSpPr>
                  <a:spLocks noEditPoints="1"/>
                </p:cNvSpPr>
                <p:nvPr/>
              </p:nvSpPr>
              <p:spPr bwMode="auto">
                <a:xfrm>
                  <a:off x="6361113" y="3541713"/>
                  <a:ext cx="236538" cy="509588"/>
                </a:xfrm>
                <a:custGeom>
                  <a:avLst/>
                  <a:gdLst>
                    <a:gd name="T0" fmla="*/ 11 w 55"/>
                    <a:gd name="T1" fmla="*/ 89 h 120"/>
                    <a:gd name="T2" fmla="*/ 10 w 55"/>
                    <a:gd name="T3" fmla="*/ 100 h 120"/>
                    <a:gd name="T4" fmla="*/ 6 w 55"/>
                    <a:gd name="T5" fmla="*/ 104 h 120"/>
                    <a:gd name="T6" fmla="*/ 1 w 55"/>
                    <a:gd name="T7" fmla="*/ 99 h 120"/>
                    <a:gd name="T8" fmla="*/ 3 w 55"/>
                    <a:gd name="T9" fmla="*/ 84 h 120"/>
                    <a:gd name="T10" fmla="*/ 14 w 55"/>
                    <a:gd name="T11" fmla="*/ 37 h 120"/>
                    <a:gd name="T12" fmla="*/ 22 w 55"/>
                    <a:gd name="T13" fmla="*/ 11 h 120"/>
                    <a:gd name="T14" fmla="*/ 26 w 55"/>
                    <a:gd name="T15" fmla="*/ 19 h 120"/>
                    <a:gd name="T16" fmla="*/ 20 w 55"/>
                    <a:gd name="T17" fmla="*/ 40 h 120"/>
                    <a:gd name="T18" fmla="*/ 27 w 55"/>
                    <a:gd name="T19" fmla="*/ 35 h 120"/>
                    <a:gd name="T20" fmla="*/ 35 w 55"/>
                    <a:gd name="T21" fmla="*/ 30 h 120"/>
                    <a:gd name="T22" fmla="*/ 33 w 55"/>
                    <a:gd name="T23" fmla="*/ 9 h 120"/>
                    <a:gd name="T24" fmla="*/ 28 w 55"/>
                    <a:gd name="T25" fmla="*/ 8 h 120"/>
                    <a:gd name="T26" fmla="*/ 19 w 55"/>
                    <a:gd name="T27" fmla="*/ 12 h 120"/>
                    <a:gd name="T28" fmla="*/ 12 w 55"/>
                    <a:gd name="T29" fmla="*/ 15 h 120"/>
                    <a:gd name="T30" fmla="*/ 9 w 55"/>
                    <a:gd name="T31" fmla="*/ 11 h 120"/>
                    <a:gd name="T32" fmla="*/ 11 w 55"/>
                    <a:gd name="T33" fmla="*/ 8 h 120"/>
                    <a:gd name="T34" fmla="*/ 31 w 55"/>
                    <a:gd name="T35" fmla="*/ 0 h 120"/>
                    <a:gd name="T36" fmla="*/ 45 w 55"/>
                    <a:gd name="T37" fmla="*/ 15 h 120"/>
                    <a:gd name="T38" fmla="*/ 44 w 55"/>
                    <a:gd name="T39" fmla="*/ 46 h 120"/>
                    <a:gd name="T40" fmla="*/ 48 w 55"/>
                    <a:gd name="T41" fmla="*/ 54 h 120"/>
                    <a:gd name="T42" fmla="*/ 48 w 55"/>
                    <a:gd name="T43" fmla="*/ 71 h 120"/>
                    <a:gd name="T44" fmla="*/ 44 w 55"/>
                    <a:gd name="T45" fmla="*/ 77 h 120"/>
                    <a:gd name="T46" fmla="*/ 44 w 55"/>
                    <a:gd name="T47" fmla="*/ 110 h 120"/>
                    <a:gd name="T48" fmla="*/ 44 w 55"/>
                    <a:gd name="T49" fmla="*/ 114 h 120"/>
                    <a:gd name="T50" fmla="*/ 41 w 55"/>
                    <a:gd name="T51" fmla="*/ 120 h 120"/>
                    <a:gd name="T52" fmla="*/ 32 w 55"/>
                    <a:gd name="T53" fmla="*/ 118 h 120"/>
                    <a:gd name="T54" fmla="*/ 13 w 55"/>
                    <a:gd name="T55" fmla="*/ 91 h 120"/>
                    <a:gd name="T56" fmla="*/ 12 w 55"/>
                    <a:gd name="T57" fmla="*/ 89 h 120"/>
                    <a:gd name="T58" fmla="*/ 11 w 55"/>
                    <a:gd name="T59" fmla="*/ 89 h 120"/>
                    <a:gd name="T60" fmla="*/ 24 w 55"/>
                    <a:gd name="T61" fmla="*/ 76 h 120"/>
                    <a:gd name="T62" fmla="*/ 23 w 55"/>
                    <a:gd name="T63" fmla="*/ 74 h 120"/>
                    <a:gd name="T64" fmla="*/ 27 w 55"/>
                    <a:gd name="T65" fmla="*/ 71 h 120"/>
                    <a:gd name="T66" fmla="*/ 33 w 55"/>
                    <a:gd name="T67" fmla="*/ 67 h 120"/>
                    <a:gd name="T68" fmla="*/ 32 w 55"/>
                    <a:gd name="T69" fmla="*/ 63 h 120"/>
                    <a:gd name="T70" fmla="*/ 22 w 55"/>
                    <a:gd name="T71" fmla="*/ 52 h 120"/>
                    <a:gd name="T72" fmla="*/ 18 w 55"/>
                    <a:gd name="T73" fmla="*/ 89 h 120"/>
                    <a:gd name="T74" fmla="*/ 33 w 55"/>
                    <a:gd name="T75" fmla="*/ 107 h 120"/>
                    <a:gd name="T76" fmla="*/ 35 w 55"/>
                    <a:gd name="T77" fmla="*/ 77 h 120"/>
                    <a:gd name="T78" fmla="*/ 31 w 55"/>
                    <a:gd name="T79" fmla="*/ 75 h 120"/>
                    <a:gd name="T80" fmla="*/ 24 w 55"/>
                    <a:gd name="T81"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20">
                      <a:moveTo>
                        <a:pt x="11" y="89"/>
                      </a:moveTo>
                      <a:cubicBezTo>
                        <a:pt x="10" y="93"/>
                        <a:pt x="10" y="96"/>
                        <a:pt x="10" y="100"/>
                      </a:cubicBezTo>
                      <a:cubicBezTo>
                        <a:pt x="9" y="102"/>
                        <a:pt x="9" y="104"/>
                        <a:pt x="6" y="104"/>
                      </a:cubicBezTo>
                      <a:cubicBezTo>
                        <a:pt x="3" y="104"/>
                        <a:pt x="0" y="103"/>
                        <a:pt x="1" y="99"/>
                      </a:cubicBezTo>
                      <a:cubicBezTo>
                        <a:pt x="2" y="94"/>
                        <a:pt x="2" y="89"/>
                        <a:pt x="3" y="84"/>
                      </a:cubicBezTo>
                      <a:cubicBezTo>
                        <a:pt x="7" y="68"/>
                        <a:pt x="10" y="53"/>
                        <a:pt x="14" y="37"/>
                      </a:cubicBezTo>
                      <a:cubicBezTo>
                        <a:pt x="16" y="29"/>
                        <a:pt x="19" y="20"/>
                        <a:pt x="22" y="11"/>
                      </a:cubicBezTo>
                      <a:cubicBezTo>
                        <a:pt x="26" y="13"/>
                        <a:pt x="27" y="15"/>
                        <a:pt x="26" y="19"/>
                      </a:cubicBezTo>
                      <a:cubicBezTo>
                        <a:pt x="24" y="25"/>
                        <a:pt x="22" y="32"/>
                        <a:pt x="20" y="40"/>
                      </a:cubicBezTo>
                      <a:cubicBezTo>
                        <a:pt x="23" y="37"/>
                        <a:pt x="25" y="36"/>
                        <a:pt x="27" y="35"/>
                      </a:cubicBezTo>
                      <a:cubicBezTo>
                        <a:pt x="30" y="33"/>
                        <a:pt x="34" y="32"/>
                        <a:pt x="35" y="30"/>
                      </a:cubicBezTo>
                      <a:cubicBezTo>
                        <a:pt x="36" y="23"/>
                        <a:pt x="37" y="16"/>
                        <a:pt x="33" y="9"/>
                      </a:cubicBezTo>
                      <a:cubicBezTo>
                        <a:pt x="33" y="8"/>
                        <a:pt x="30" y="7"/>
                        <a:pt x="28" y="8"/>
                      </a:cubicBezTo>
                      <a:cubicBezTo>
                        <a:pt x="25" y="9"/>
                        <a:pt x="22" y="11"/>
                        <a:pt x="19" y="12"/>
                      </a:cubicBezTo>
                      <a:cubicBezTo>
                        <a:pt x="17" y="13"/>
                        <a:pt x="15" y="15"/>
                        <a:pt x="12" y="15"/>
                      </a:cubicBezTo>
                      <a:cubicBezTo>
                        <a:pt x="11" y="15"/>
                        <a:pt x="9" y="13"/>
                        <a:pt x="9" y="11"/>
                      </a:cubicBezTo>
                      <a:cubicBezTo>
                        <a:pt x="8" y="11"/>
                        <a:pt x="10" y="9"/>
                        <a:pt x="11" y="8"/>
                      </a:cubicBezTo>
                      <a:cubicBezTo>
                        <a:pt x="17" y="4"/>
                        <a:pt x="23" y="0"/>
                        <a:pt x="31" y="0"/>
                      </a:cubicBezTo>
                      <a:cubicBezTo>
                        <a:pt x="41" y="1"/>
                        <a:pt x="46" y="5"/>
                        <a:pt x="45" y="15"/>
                      </a:cubicBezTo>
                      <a:cubicBezTo>
                        <a:pt x="45" y="25"/>
                        <a:pt x="45" y="36"/>
                        <a:pt x="44" y="46"/>
                      </a:cubicBezTo>
                      <a:cubicBezTo>
                        <a:pt x="44" y="50"/>
                        <a:pt x="45" y="52"/>
                        <a:pt x="48" y="54"/>
                      </a:cubicBezTo>
                      <a:cubicBezTo>
                        <a:pt x="55" y="60"/>
                        <a:pt x="55" y="66"/>
                        <a:pt x="48" y="71"/>
                      </a:cubicBezTo>
                      <a:cubicBezTo>
                        <a:pt x="45" y="72"/>
                        <a:pt x="44" y="74"/>
                        <a:pt x="44" y="77"/>
                      </a:cubicBezTo>
                      <a:cubicBezTo>
                        <a:pt x="45" y="88"/>
                        <a:pt x="44" y="99"/>
                        <a:pt x="44" y="110"/>
                      </a:cubicBezTo>
                      <a:cubicBezTo>
                        <a:pt x="44" y="112"/>
                        <a:pt x="45" y="113"/>
                        <a:pt x="44" y="114"/>
                      </a:cubicBezTo>
                      <a:cubicBezTo>
                        <a:pt x="43" y="116"/>
                        <a:pt x="42" y="120"/>
                        <a:pt x="41" y="120"/>
                      </a:cubicBezTo>
                      <a:cubicBezTo>
                        <a:pt x="38" y="120"/>
                        <a:pt x="34" y="120"/>
                        <a:pt x="32" y="118"/>
                      </a:cubicBezTo>
                      <a:cubicBezTo>
                        <a:pt x="25" y="109"/>
                        <a:pt x="19" y="100"/>
                        <a:pt x="13" y="91"/>
                      </a:cubicBezTo>
                      <a:cubicBezTo>
                        <a:pt x="12" y="90"/>
                        <a:pt x="12" y="90"/>
                        <a:pt x="12" y="89"/>
                      </a:cubicBezTo>
                      <a:cubicBezTo>
                        <a:pt x="11" y="89"/>
                        <a:pt x="11" y="89"/>
                        <a:pt x="11" y="89"/>
                      </a:cubicBezTo>
                      <a:close/>
                      <a:moveTo>
                        <a:pt x="24" y="76"/>
                      </a:moveTo>
                      <a:cubicBezTo>
                        <a:pt x="23" y="75"/>
                        <a:pt x="23" y="75"/>
                        <a:pt x="23" y="74"/>
                      </a:cubicBezTo>
                      <a:cubicBezTo>
                        <a:pt x="24" y="73"/>
                        <a:pt x="26" y="72"/>
                        <a:pt x="27" y="71"/>
                      </a:cubicBezTo>
                      <a:cubicBezTo>
                        <a:pt x="29" y="70"/>
                        <a:pt x="31" y="69"/>
                        <a:pt x="33" y="67"/>
                      </a:cubicBezTo>
                      <a:cubicBezTo>
                        <a:pt x="35" y="66"/>
                        <a:pt x="35" y="63"/>
                        <a:pt x="32" y="63"/>
                      </a:cubicBezTo>
                      <a:cubicBezTo>
                        <a:pt x="27" y="61"/>
                        <a:pt x="24" y="58"/>
                        <a:pt x="22" y="52"/>
                      </a:cubicBezTo>
                      <a:cubicBezTo>
                        <a:pt x="17" y="65"/>
                        <a:pt x="13" y="77"/>
                        <a:pt x="18" y="89"/>
                      </a:cubicBezTo>
                      <a:cubicBezTo>
                        <a:pt x="21" y="97"/>
                        <a:pt x="27" y="101"/>
                        <a:pt x="33" y="107"/>
                      </a:cubicBezTo>
                      <a:cubicBezTo>
                        <a:pt x="34" y="97"/>
                        <a:pt x="34" y="87"/>
                        <a:pt x="35" y="77"/>
                      </a:cubicBezTo>
                      <a:cubicBezTo>
                        <a:pt x="35" y="77"/>
                        <a:pt x="32" y="75"/>
                        <a:pt x="31" y="75"/>
                      </a:cubicBezTo>
                      <a:cubicBezTo>
                        <a:pt x="29" y="75"/>
                        <a:pt x="26" y="76"/>
                        <a:pt x="24"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a:extLst>
                  <a:ext uri="{FF2B5EF4-FFF2-40B4-BE49-F238E27FC236}">
                    <a16:creationId xmlns:a16="http://schemas.microsoft.com/office/drawing/2014/main" id="{C43281D5-D15F-4210-8FEF-5D0B83A54FD6}"/>
                  </a:ext>
                </a:extLst>
              </p:cNvPr>
              <p:cNvGrpSpPr/>
              <p:nvPr/>
            </p:nvGrpSpPr>
            <p:grpSpPr>
              <a:xfrm>
                <a:off x="2372715" y="161759"/>
                <a:ext cx="591521" cy="747103"/>
                <a:chOff x="6108700" y="2066926"/>
                <a:chExt cx="549275" cy="693738"/>
              </a:xfrm>
              <a:grpFill/>
            </p:grpSpPr>
            <p:sp>
              <p:nvSpPr>
                <p:cNvPr id="100" name="Freeform 13">
                  <a:extLst>
                    <a:ext uri="{FF2B5EF4-FFF2-40B4-BE49-F238E27FC236}">
                      <a16:creationId xmlns:a16="http://schemas.microsoft.com/office/drawing/2014/main" id="{0965091B-D712-42AC-844D-24578409DB9A}"/>
                    </a:ext>
                  </a:extLst>
                </p:cNvPr>
                <p:cNvSpPr>
                  <a:spLocks noEditPoints="1"/>
                </p:cNvSpPr>
                <p:nvPr/>
              </p:nvSpPr>
              <p:spPr bwMode="auto">
                <a:xfrm>
                  <a:off x="6108700" y="2066926"/>
                  <a:ext cx="549275" cy="655638"/>
                </a:xfrm>
                <a:custGeom>
                  <a:avLst/>
                  <a:gdLst>
                    <a:gd name="T0" fmla="*/ 54 w 128"/>
                    <a:gd name="T1" fmla="*/ 76 h 154"/>
                    <a:gd name="T2" fmla="*/ 66 w 128"/>
                    <a:gd name="T3" fmla="*/ 53 h 154"/>
                    <a:gd name="T4" fmla="*/ 49 w 128"/>
                    <a:gd name="T5" fmla="*/ 47 h 154"/>
                    <a:gd name="T6" fmla="*/ 64 w 128"/>
                    <a:gd name="T7" fmla="*/ 44 h 154"/>
                    <a:gd name="T8" fmla="*/ 83 w 128"/>
                    <a:gd name="T9" fmla="*/ 6 h 154"/>
                    <a:gd name="T10" fmla="*/ 91 w 128"/>
                    <a:gd name="T11" fmla="*/ 11 h 154"/>
                    <a:gd name="T12" fmla="*/ 96 w 128"/>
                    <a:gd name="T13" fmla="*/ 36 h 154"/>
                    <a:gd name="T14" fmla="*/ 106 w 128"/>
                    <a:gd name="T15" fmla="*/ 41 h 154"/>
                    <a:gd name="T16" fmla="*/ 82 w 128"/>
                    <a:gd name="T17" fmla="*/ 50 h 154"/>
                    <a:gd name="T18" fmla="*/ 71 w 128"/>
                    <a:gd name="T19" fmla="*/ 65 h 154"/>
                    <a:gd name="T20" fmla="*/ 110 w 128"/>
                    <a:gd name="T21" fmla="*/ 74 h 154"/>
                    <a:gd name="T22" fmla="*/ 101 w 128"/>
                    <a:gd name="T23" fmla="*/ 87 h 154"/>
                    <a:gd name="T24" fmla="*/ 111 w 128"/>
                    <a:gd name="T25" fmla="*/ 98 h 154"/>
                    <a:gd name="T26" fmla="*/ 92 w 128"/>
                    <a:gd name="T27" fmla="*/ 104 h 154"/>
                    <a:gd name="T28" fmla="*/ 86 w 128"/>
                    <a:gd name="T29" fmla="*/ 116 h 154"/>
                    <a:gd name="T30" fmla="*/ 124 w 128"/>
                    <a:gd name="T31" fmla="*/ 112 h 154"/>
                    <a:gd name="T32" fmla="*/ 120 w 128"/>
                    <a:gd name="T33" fmla="*/ 122 h 154"/>
                    <a:gd name="T34" fmla="*/ 111 w 128"/>
                    <a:gd name="T35" fmla="*/ 144 h 154"/>
                    <a:gd name="T36" fmla="*/ 105 w 128"/>
                    <a:gd name="T37" fmla="*/ 153 h 154"/>
                    <a:gd name="T38" fmla="*/ 55 w 128"/>
                    <a:gd name="T39" fmla="*/ 129 h 154"/>
                    <a:gd name="T40" fmla="*/ 53 w 128"/>
                    <a:gd name="T41" fmla="*/ 121 h 154"/>
                    <a:gd name="T42" fmla="*/ 61 w 128"/>
                    <a:gd name="T43" fmla="*/ 125 h 154"/>
                    <a:gd name="T44" fmla="*/ 94 w 128"/>
                    <a:gd name="T45" fmla="*/ 140 h 154"/>
                    <a:gd name="T46" fmla="*/ 85 w 128"/>
                    <a:gd name="T47" fmla="*/ 127 h 154"/>
                    <a:gd name="T48" fmla="*/ 71 w 128"/>
                    <a:gd name="T49" fmla="*/ 108 h 154"/>
                    <a:gd name="T50" fmla="*/ 52 w 128"/>
                    <a:gd name="T51" fmla="*/ 113 h 154"/>
                    <a:gd name="T52" fmla="*/ 38 w 128"/>
                    <a:gd name="T53" fmla="*/ 97 h 154"/>
                    <a:gd name="T54" fmla="*/ 51 w 128"/>
                    <a:gd name="T55" fmla="*/ 97 h 154"/>
                    <a:gd name="T56" fmla="*/ 34 w 128"/>
                    <a:gd name="T57" fmla="*/ 93 h 154"/>
                    <a:gd name="T58" fmla="*/ 35 w 128"/>
                    <a:gd name="T59" fmla="*/ 105 h 154"/>
                    <a:gd name="T60" fmla="*/ 26 w 128"/>
                    <a:gd name="T61" fmla="*/ 154 h 154"/>
                    <a:gd name="T62" fmla="*/ 20 w 128"/>
                    <a:gd name="T63" fmla="*/ 118 h 154"/>
                    <a:gd name="T64" fmla="*/ 0 w 128"/>
                    <a:gd name="T65" fmla="*/ 103 h 154"/>
                    <a:gd name="T66" fmla="*/ 19 w 128"/>
                    <a:gd name="T67" fmla="*/ 72 h 154"/>
                    <a:gd name="T68" fmla="*/ 25 w 128"/>
                    <a:gd name="T69" fmla="*/ 51 h 154"/>
                    <a:gd name="T70" fmla="*/ 39 w 128"/>
                    <a:gd name="T71" fmla="*/ 14 h 154"/>
                    <a:gd name="T72" fmla="*/ 51 w 128"/>
                    <a:gd name="T73" fmla="*/ 24 h 154"/>
                    <a:gd name="T74" fmla="*/ 39 w 128"/>
                    <a:gd name="T75" fmla="*/ 44 h 154"/>
                    <a:gd name="T76" fmla="*/ 48 w 128"/>
                    <a:gd name="T77" fmla="*/ 73 h 154"/>
                    <a:gd name="T78" fmla="*/ 81 w 128"/>
                    <a:gd name="T79" fmla="*/ 90 h 154"/>
                    <a:gd name="T80" fmla="*/ 92 w 128"/>
                    <a:gd name="T81" fmla="*/ 71 h 154"/>
                    <a:gd name="T82" fmla="*/ 81 w 128"/>
                    <a:gd name="T83" fmla="*/ 80 h 154"/>
                    <a:gd name="T84" fmla="*/ 76 w 128"/>
                    <a:gd name="T85" fmla="*/ 73 h 154"/>
                    <a:gd name="T86" fmla="*/ 67 w 128"/>
                    <a:gd name="T87" fmla="*/ 79 h 154"/>
                    <a:gd name="T88" fmla="*/ 76 w 128"/>
                    <a:gd name="T89" fmla="*/ 73 h 154"/>
                    <a:gd name="T90" fmla="*/ 56 w 128"/>
                    <a:gd name="T91" fmla="*/ 88 h 154"/>
                    <a:gd name="T92" fmla="*/ 63 w 128"/>
                    <a:gd name="T93"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54">
                      <a:moveTo>
                        <a:pt x="48" y="73"/>
                      </a:moveTo>
                      <a:cubicBezTo>
                        <a:pt x="50" y="74"/>
                        <a:pt x="52" y="75"/>
                        <a:pt x="54" y="76"/>
                      </a:cubicBezTo>
                      <a:cubicBezTo>
                        <a:pt x="57" y="74"/>
                        <a:pt x="60" y="72"/>
                        <a:pt x="63" y="70"/>
                      </a:cubicBezTo>
                      <a:cubicBezTo>
                        <a:pt x="58" y="63"/>
                        <a:pt x="65" y="59"/>
                        <a:pt x="66" y="53"/>
                      </a:cubicBezTo>
                      <a:cubicBezTo>
                        <a:pt x="63" y="53"/>
                        <a:pt x="59" y="53"/>
                        <a:pt x="56" y="52"/>
                      </a:cubicBezTo>
                      <a:cubicBezTo>
                        <a:pt x="54" y="51"/>
                        <a:pt x="51" y="49"/>
                        <a:pt x="49" y="47"/>
                      </a:cubicBezTo>
                      <a:cubicBezTo>
                        <a:pt x="49" y="46"/>
                        <a:pt x="50" y="46"/>
                        <a:pt x="50" y="46"/>
                      </a:cubicBezTo>
                      <a:cubicBezTo>
                        <a:pt x="55" y="45"/>
                        <a:pt x="59" y="45"/>
                        <a:pt x="64" y="44"/>
                      </a:cubicBezTo>
                      <a:cubicBezTo>
                        <a:pt x="68" y="44"/>
                        <a:pt x="70" y="42"/>
                        <a:pt x="71" y="38"/>
                      </a:cubicBezTo>
                      <a:cubicBezTo>
                        <a:pt x="75" y="27"/>
                        <a:pt x="79" y="16"/>
                        <a:pt x="83" y="6"/>
                      </a:cubicBezTo>
                      <a:cubicBezTo>
                        <a:pt x="84" y="3"/>
                        <a:pt x="84" y="0"/>
                        <a:pt x="88" y="2"/>
                      </a:cubicBezTo>
                      <a:cubicBezTo>
                        <a:pt x="92" y="4"/>
                        <a:pt x="94" y="9"/>
                        <a:pt x="91" y="11"/>
                      </a:cubicBezTo>
                      <a:cubicBezTo>
                        <a:pt x="83" y="19"/>
                        <a:pt x="83" y="30"/>
                        <a:pt x="80" y="41"/>
                      </a:cubicBezTo>
                      <a:cubicBezTo>
                        <a:pt x="85" y="39"/>
                        <a:pt x="91" y="37"/>
                        <a:pt x="96" y="36"/>
                      </a:cubicBezTo>
                      <a:cubicBezTo>
                        <a:pt x="98" y="35"/>
                        <a:pt x="101" y="35"/>
                        <a:pt x="102" y="36"/>
                      </a:cubicBezTo>
                      <a:cubicBezTo>
                        <a:pt x="104" y="37"/>
                        <a:pt x="106" y="39"/>
                        <a:pt x="106" y="41"/>
                      </a:cubicBezTo>
                      <a:cubicBezTo>
                        <a:pt x="106" y="42"/>
                        <a:pt x="105" y="44"/>
                        <a:pt x="103" y="44"/>
                      </a:cubicBezTo>
                      <a:cubicBezTo>
                        <a:pt x="96" y="46"/>
                        <a:pt x="89" y="48"/>
                        <a:pt x="82" y="50"/>
                      </a:cubicBezTo>
                      <a:cubicBezTo>
                        <a:pt x="78" y="50"/>
                        <a:pt x="77" y="51"/>
                        <a:pt x="76" y="54"/>
                      </a:cubicBezTo>
                      <a:cubicBezTo>
                        <a:pt x="74" y="58"/>
                        <a:pt x="73" y="61"/>
                        <a:pt x="71" y="65"/>
                      </a:cubicBezTo>
                      <a:cubicBezTo>
                        <a:pt x="82" y="63"/>
                        <a:pt x="92" y="62"/>
                        <a:pt x="102" y="66"/>
                      </a:cubicBezTo>
                      <a:cubicBezTo>
                        <a:pt x="106" y="67"/>
                        <a:pt x="110" y="69"/>
                        <a:pt x="110" y="74"/>
                      </a:cubicBezTo>
                      <a:cubicBezTo>
                        <a:pt x="111" y="79"/>
                        <a:pt x="109" y="83"/>
                        <a:pt x="104" y="85"/>
                      </a:cubicBezTo>
                      <a:cubicBezTo>
                        <a:pt x="103" y="85"/>
                        <a:pt x="102" y="86"/>
                        <a:pt x="101" y="87"/>
                      </a:cubicBezTo>
                      <a:cubicBezTo>
                        <a:pt x="103" y="88"/>
                        <a:pt x="105" y="88"/>
                        <a:pt x="106" y="89"/>
                      </a:cubicBezTo>
                      <a:cubicBezTo>
                        <a:pt x="110" y="91"/>
                        <a:pt x="112" y="94"/>
                        <a:pt x="111" y="98"/>
                      </a:cubicBezTo>
                      <a:cubicBezTo>
                        <a:pt x="110" y="102"/>
                        <a:pt x="107" y="103"/>
                        <a:pt x="104" y="103"/>
                      </a:cubicBezTo>
                      <a:cubicBezTo>
                        <a:pt x="100" y="103"/>
                        <a:pt x="96" y="104"/>
                        <a:pt x="92" y="104"/>
                      </a:cubicBezTo>
                      <a:cubicBezTo>
                        <a:pt x="86" y="105"/>
                        <a:pt x="81" y="111"/>
                        <a:pt x="82" y="117"/>
                      </a:cubicBezTo>
                      <a:cubicBezTo>
                        <a:pt x="83" y="117"/>
                        <a:pt x="85" y="117"/>
                        <a:pt x="86" y="116"/>
                      </a:cubicBezTo>
                      <a:cubicBezTo>
                        <a:pt x="95" y="111"/>
                        <a:pt x="104" y="109"/>
                        <a:pt x="114" y="109"/>
                      </a:cubicBezTo>
                      <a:cubicBezTo>
                        <a:pt x="118" y="110"/>
                        <a:pt x="121" y="111"/>
                        <a:pt x="124" y="112"/>
                      </a:cubicBezTo>
                      <a:cubicBezTo>
                        <a:pt x="128" y="114"/>
                        <a:pt x="128" y="117"/>
                        <a:pt x="126" y="120"/>
                      </a:cubicBezTo>
                      <a:cubicBezTo>
                        <a:pt x="125" y="123"/>
                        <a:pt x="122" y="123"/>
                        <a:pt x="120" y="122"/>
                      </a:cubicBezTo>
                      <a:cubicBezTo>
                        <a:pt x="111" y="118"/>
                        <a:pt x="104" y="120"/>
                        <a:pt x="97" y="123"/>
                      </a:cubicBezTo>
                      <a:cubicBezTo>
                        <a:pt x="101" y="130"/>
                        <a:pt x="106" y="137"/>
                        <a:pt x="111" y="144"/>
                      </a:cubicBezTo>
                      <a:cubicBezTo>
                        <a:pt x="112" y="146"/>
                        <a:pt x="112" y="150"/>
                        <a:pt x="111" y="152"/>
                      </a:cubicBezTo>
                      <a:cubicBezTo>
                        <a:pt x="111" y="153"/>
                        <a:pt x="107" y="153"/>
                        <a:pt x="105" y="153"/>
                      </a:cubicBezTo>
                      <a:cubicBezTo>
                        <a:pt x="91" y="150"/>
                        <a:pt x="77" y="146"/>
                        <a:pt x="66" y="138"/>
                      </a:cubicBezTo>
                      <a:cubicBezTo>
                        <a:pt x="62" y="135"/>
                        <a:pt x="59" y="132"/>
                        <a:pt x="55" y="129"/>
                      </a:cubicBezTo>
                      <a:cubicBezTo>
                        <a:pt x="54" y="128"/>
                        <a:pt x="53" y="127"/>
                        <a:pt x="53" y="126"/>
                      </a:cubicBezTo>
                      <a:cubicBezTo>
                        <a:pt x="53" y="124"/>
                        <a:pt x="53" y="122"/>
                        <a:pt x="53" y="121"/>
                      </a:cubicBezTo>
                      <a:cubicBezTo>
                        <a:pt x="55" y="121"/>
                        <a:pt x="57" y="121"/>
                        <a:pt x="58" y="121"/>
                      </a:cubicBezTo>
                      <a:cubicBezTo>
                        <a:pt x="59" y="122"/>
                        <a:pt x="60" y="123"/>
                        <a:pt x="61" y="125"/>
                      </a:cubicBezTo>
                      <a:cubicBezTo>
                        <a:pt x="70" y="134"/>
                        <a:pt x="80" y="139"/>
                        <a:pt x="92" y="140"/>
                      </a:cubicBezTo>
                      <a:cubicBezTo>
                        <a:pt x="93" y="140"/>
                        <a:pt x="93" y="140"/>
                        <a:pt x="94" y="140"/>
                      </a:cubicBezTo>
                      <a:cubicBezTo>
                        <a:pt x="92" y="136"/>
                        <a:pt x="90" y="132"/>
                        <a:pt x="88" y="128"/>
                      </a:cubicBezTo>
                      <a:cubicBezTo>
                        <a:pt x="88" y="128"/>
                        <a:pt x="86" y="127"/>
                        <a:pt x="85" y="127"/>
                      </a:cubicBezTo>
                      <a:cubicBezTo>
                        <a:pt x="71" y="126"/>
                        <a:pt x="70" y="124"/>
                        <a:pt x="71" y="111"/>
                      </a:cubicBezTo>
                      <a:cubicBezTo>
                        <a:pt x="71" y="110"/>
                        <a:pt x="71" y="109"/>
                        <a:pt x="71" y="108"/>
                      </a:cubicBezTo>
                      <a:cubicBezTo>
                        <a:pt x="68" y="109"/>
                        <a:pt x="65" y="109"/>
                        <a:pt x="62" y="110"/>
                      </a:cubicBezTo>
                      <a:cubicBezTo>
                        <a:pt x="59" y="111"/>
                        <a:pt x="55" y="112"/>
                        <a:pt x="52" y="113"/>
                      </a:cubicBezTo>
                      <a:cubicBezTo>
                        <a:pt x="48" y="114"/>
                        <a:pt x="44" y="115"/>
                        <a:pt x="41" y="111"/>
                      </a:cubicBezTo>
                      <a:cubicBezTo>
                        <a:pt x="37" y="107"/>
                        <a:pt x="37" y="102"/>
                        <a:pt x="38" y="97"/>
                      </a:cubicBezTo>
                      <a:cubicBezTo>
                        <a:pt x="38" y="96"/>
                        <a:pt x="40" y="96"/>
                        <a:pt x="42" y="96"/>
                      </a:cubicBezTo>
                      <a:cubicBezTo>
                        <a:pt x="45" y="96"/>
                        <a:pt x="48" y="96"/>
                        <a:pt x="51" y="97"/>
                      </a:cubicBezTo>
                      <a:cubicBezTo>
                        <a:pt x="48" y="90"/>
                        <a:pt x="46" y="84"/>
                        <a:pt x="43" y="78"/>
                      </a:cubicBezTo>
                      <a:cubicBezTo>
                        <a:pt x="40" y="83"/>
                        <a:pt x="37" y="88"/>
                        <a:pt x="34" y="93"/>
                      </a:cubicBezTo>
                      <a:cubicBezTo>
                        <a:pt x="33" y="94"/>
                        <a:pt x="33" y="96"/>
                        <a:pt x="34" y="98"/>
                      </a:cubicBezTo>
                      <a:cubicBezTo>
                        <a:pt x="34" y="100"/>
                        <a:pt x="35" y="103"/>
                        <a:pt x="35" y="105"/>
                      </a:cubicBezTo>
                      <a:cubicBezTo>
                        <a:pt x="32" y="121"/>
                        <a:pt x="29" y="136"/>
                        <a:pt x="27" y="151"/>
                      </a:cubicBezTo>
                      <a:cubicBezTo>
                        <a:pt x="26" y="152"/>
                        <a:pt x="26" y="153"/>
                        <a:pt x="26" y="154"/>
                      </a:cubicBezTo>
                      <a:cubicBezTo>
                        <a:pt x="17" y="153"/>
                        <a:pt x="14" y="149"/>
                        <a:pt x="15" y="141"/>
                      </a:cubicBezTo>
                      <a:cubicBezTo>
                        <a:pt x="17" y="134"/>
                        <a:pt x="18" y="126"/>
                        <a:pt x="20" y="118"/>
                      </a:cubicBezTo>
                      <a:cubicBezTo>
                        <a:pt x="15" y="123"/>
                        <a:pt x="12" y="122"/>
                        <a:pt x="7" y="118"/>
                      </a:cubicBezTo>
                      <a:cubicBezTo>
                        <a:pt x="3" y="114"/>
                        <a:pt x="0" y="109"/>
                        <a:pt x="0" y="103"/>
                      </a:cubicBezTo>
                      <a:cubicBezTo>
                        <a:pt x="0" y="102"/>
                        <a:pt x="1" y="101"/>
                        <a:pt x="1" y="100"/>
                      </a:cubicBezTo>
                      <a:cubicBezTo>
                        <a:pt x="7" y="91"/>
                        <a:pt x="14" y="82"/>
                        <a:pt x="19" y="72"/>
                      </a:cubicBezTo>
                      <a:cubicBezTo>
                        <a:pt x="22" y="67"/>
                        <a:pt x="24" y="61"/>
                        <a:pt x="26" y="55"/>
                      </a:cubicBezTo>
                      <a:cubicBezTo>
                        <a:pt x="27" y="54"/>
                        <a:pt x="25" y="53"/>
                        <a:pt x="25" y="51"/>
                      </a:cubicBezTo>
                      <a:cubicBezTo>
                        <a:pt x="18" y="43"/>
                        <a:pt x="18" y="39"/>
                        <a:pt x="23" y="30"/>
                      </a:cubicBezTo>
                      <a:cubicBezTo>
                        <a:pt x="27" y="23"/>
                        <a:pt x="32" y="17"/>
                        <a:pt x="39" y="14"/>
                      </a:cubicBezTo>
                      <a:cubicBezTo>
                        <a:pt x="45" y="11"/>
                        <a:pt x="50" y="12"/>
                        <a:pt x="53" y="16"/>
                      </a:cubicBezTo>
                      <a:cubicBezTo>
                        <a:pt x="56" y="20"/>
                        <a:pt x="56" y="22"/>
                        <a:pt x="51" y="24"/>
                      </a:cubicBezTo>
                      <a:cubicBezTo>
                        <a:pt x="44" y="26"/>
                        <a:pt x="41" y="31"/>
                        <a:pt x="37" y="36"/>
                      </a:cubicBezTo>
                      <a:cubicBezTo>
                        <a:pt x="36" y="39"/>
                        <a:pt x="36" y="42"/>
                        <a:pt x="39" y="44"/>
                      </a:cubicBezTo>
                      <a:cubicBezTo>
                        <a:pt x="41" y="45"/>
                        <a:pt x="42" y="47"/>
                        <a:pt x="43" y="48"/>
                      </a:cubicBezTo>
                      <a:cubicBezTo>
                        <a:pt x="52" y="58"/>
                        <a:pt x="54" y="62"/>
                        <a:pt x="48" y="73"/>
                      </a:cubicBezTo>
                      <a:close/>
                      <a:moveTo>
                        <a:pt x="79" y="89"/>
                      </a:moveTo>
                      <a:cubicBezTo>
                        <a:pt x="80" y="89"/>
                        <a:pt x="80" y="90"/>
                        <a:pt x="81" y="90"/>
                      </a:cubicBezTo>
                      <a:cubicBezTo>
                        <a:pt x="85" y="86"/>
                        <a:pt x="90" y="81"/>
                        <a:pt x="95" y="76"/>
                      </a:cubicBezTo>
                      <a:cubicBezTo>
                        <a:pt x="97" y="73"/>
                        <a:pt x="95" y="71"/>
                        <a:pt x="92" y="71"/>
                      </a:cubicBezTo>
                      <a:cubicBezTo>
                        <a:pt x="88" y="71"/>
                        <a:pt x="85" y="71"/>
                        <a:pt x="81" y="71"/>
                      </a:cubicBezTo>
                      <a:cubicBezTo>
                        <a:pt x="81" y="75"/>
                        <a:pt x="81" y="77"/>
                        <a:pt x="81" y="80"/>
                      </a:cubicBezTo>
                      <a:cubicBezTo>
                        <a:pt x="81" y="83"/>
                        <a:pt x="80" y="86"/>
                        <a:pt x="79" y="89"/>
                      </a:cubicBezTo>
                      <a:close/>
                      <a:moveTo>
                        <a:pt x="76" y="73"/>
                      </a:moveTo>
                      <a:cubicBezTo>
                        <a:pt x="73" y="74"/>
                        <a:pt x="71" y="75"/>
                        <a:pt x="69" y="77"/>
                      </a:cubicBezTo>
                      <a:cubicBezTo>
                        <a:pt x="68" y="77"/>
                        <a:pt x="67" y="78"/>
                        <a:pt x="67" y="79"/>
                      </a:cubicBezTo>
                      <a:cubicBezTo>
                        <a:pt x="67" y="84"/>
                        <a:pt x="68" y="88"/>
                        <a:pt x="68" y="92"/>
                      </a:cubicBezTo>
                      <a:cubicBezTo>
                        <a:pt x="74" y="91"/>
                        <a:pt x="77" y="83"/>
                        <a:pt x="76" y="73"/>
                      </a:cubicBezTo>
                      <a:close/>
                      <a:moveTo>
                        <a:pt x="63" y="81"/>
                      </a:moveTo>
                      <a:cubicBezTo>
                        <a:pt x="55" y="84"/>
                        <a:pt x="54" y="85"/>
                        <a:pt x="56" y="88"/>
                      </a:cubicBezTo>
                      <a:cubicBezTo>
                        <a:pt x="58" y="94"/>
                        <a:pt x="60" y="95"/>
                        <a:pt x="65" y="93"/>
                      </a:cubicBezTo>
                      <a:cubicBezTo>
                        <a:pt x="64" y="89"/>
                        <a:pt x="63" y="85"/>
                        <a:pt x="63"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4">
                  <a:extLst>
                    <a:ext uri="{FF2B5EF4-FFF2-40B4-BE49-F238E27FC236}">
                      <a16:creationId xmlns:a16="http://schemas.microsoft.com/office/drawing/2014/main" id="{EDF1A89C-87D3-4066-B020-1AF4B9A41344}"/>
                    </a:ext>
                  </a:extLst>
                </p:cNvPr>
                <p:cNvSpPr>
                  <a:spLocks/>
                </p:cNvSpPr>
                <p:nvPr/>
              </p:nvSpPr>
              <p:spPr bwMode="auto">
                <a:xfrm>
                  <a:off x="6259513" y="2578101"/>
                  <a:ext cx="68263" cy="182563"/>
                </a:xfrm>
                <a:custGeom>
                  <a:avLst/>
                  <a:gdLst>
                    <a:gd name="T0" fmla="*/ 9 w 16"/>
                    <a:gd name="T1" fmla="*/ 0 h 43"/>
                    <a:gd name="T2" fmla="*/ 15 w 16"/>
                    <a:gd name="T3" fmla="*/ 11 h 43"/>
                    <a:gd name="T4" fmla="*/ 9 w 16"/>
                    <a:gd name="T5" fmla="*/ 43 h 43"/>
                    <a:gd name="T6" fmla="*/ 2 w 16"/>
                    <a:gd name="T7" fmla="*/ 39 h 43"/>
                    <a:gd name="T8" fmla="*/ 0 w 16"/>
                    <a:gd name="T9" fmla="*/ 35 h 43"/>
                    <a:gd name="T10" fmla="*/ 9 w 16"/>
                    <a:gd name="T11" fmla="*/ 0 h 43"/>
                  </a:gdLst>
                  <a:ahLst/>
                  <a:cxnLst>
                    <a:cxn ang="0">
                      <a:pos x="T0" y="T1"/>
                    </a:cxn>
                    <a:cxn ang="0">
                      <a:pos x="T2" y="T3"/>
                    </a:cxn>
                    <a:cxn ang="0">
                      <a:pos x="T4" y="T5"/>
                    </a:cxn>
                    <a:cxn ang="0">
                      <a:pos x="T6" y="T7"/>
                    </a:cxn>
                    <a:cxn ang="0">
                      <a:pos x="T8" y="T9"/>
                    </a:cxn>
                    <a:cxn ang="0">
                      <a:pos x="T10" y="T11"/>
                    </a:cxn>
                  </a:cxnLst>
                  <a:rect l="0" t="0" r="r" b="b"/>
                  <a:pathLst>
                    <a:path w="16" h="43">
                      <a:moveTo>
                        <a:pt x="9" y="0"/>
                      </a:moveTo>
                      <a:cubicBezTo>
                        <a:pt x="15" y="3"/>
                        <a:pt x="16" y="6"/>
                        <a:pt x="15" y="11"/>
                      </a:cubicBezTo>
                      <a:cubicBezTo>
                        <a:pt x="12" y="21"/>
                        <a:pt x="11" y="32"/>
                        <a:pt x="9" y="43"/>
                      </a:cubicBezTo>
                      <a:cubicBezTo>
                        <a:pt x="6" y="41"/>
                        <a:pt x="4" y="40"/>
                        <a:pt x="2" y="39"/>
                      </a:cubicBezTo>
                      <a:cubicBezTo>
                        <a:pt x="1" y="38"/>
                        <a:pt x="0" y="37"/>
                        <a:pt x="0" y="35"/>
                      </a:cubicBezTo>
                      <a:cubicBezTo>
                        <a:pt x="3" y="24"/>
                        <a:pt x="6" y="1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3" name="组合 92">
                <a:extLst>
                  <a:ext uri="{FF2B5EF4-FFF2-40B4-BE49-F238E27FC236}">
                    <a16:creationId xmlns:a16="http://schemas.microsoft.com/office/drawing/2014/main" id="{CD1C2EA2-DECB-4C4E-997D-8417E76BE944}"/>
                  </a:ext>
                </a:extLst>
              </p:cNvPr>
              <p:cNvGrpSpPr/>
              <p:nvPr/>
            </p:nvGrpSpPr>
            <p:grpSpPr>
              <a:xfrm>
                <a:off x="3173775" y="375308"/>
                <a:ext cx="396626" cy="341923"/>
                <a:chOff x="6186488" y="2930526"/>
                <a:chExt cx="368300" cy="317500"/>
              </a:xfrm>
              <a:grpFill/>
            </p:grpSpPr>
            <p:sp>
              <p:nvSpPr>
                <p:cNvPr id="97" name="Freeform 18">
                  <a:extLst>
                    <a:ext uri="{FF2B5EF4-FFF2-40B4-BE49-F238E27FC236}">
                      <a16:creationId xmlns:a16="http://schemas.microsoft.com/office/drawing/2014/main" id="{58E0037C-7932-4788-ADA9-47256329EEB7}"/>
                    </a:ext>
                  </a:extLst>
                </p:cNvPr>
                <p:cNvSpPr>
                  <a:spLocks/>
                </p:cNvSpPr>
                <p:nvPr/>
              </p:nvSpPr>
              <p:spPr bwMode="auto">
                <a:xfrm>
                  <a:off x="6310313" y="2930526"/>
                  <a:ext cx="244475" cy="317500"/>
                </a:xfrm>
                <a:custGeom>
                  <a:avLst/>
                  <a:gdLst>
                    <a:gd name="T0" fmla="*/ 49 w 57"/>
                    <a:gd name="T1" fmla="*/ 74 h 75"/>
                    <a:gd name="T2" fmla="*/ 40 w 57"/>
                    <a:gd name="T3" fmla="*/ 67 h 75"/>
                    <a:gd name="T4" fmla="*/ 33 w 57"/>
                    <a:gd name="T5" fmla="*/ 48 h 75"/>
                    <a:gd name="T6" fmla="*/ 27 w 57"/>
                    <a:gd name="T7" fmla="*/ 46 h 75"/>
                    <a:gd name="T8" fmla="*/ 11 w 57"/>
                    <a:gd name="T9" fmla="*/ 60 h 75"/>
                    <a:gd name="T10" fmla="*/ 5 w 57"/>
                    <a:gd name="T11" fmla="*/ 60 h 75"/>
                    <a:gd name="T12" fmla="*/ 6 w 57"/>
                    <a:gd name="T13" fmla="*/ 46 h 75"/>
                    <a:gd name="T14" fmla="*/ 27 w 57"/>
                    <a:gd name="T15" fmla="*/ 26 h 75"/>
                    <a:gd name="T16" fmla="*/ 40 w 57"/>
                    <a:gd name="T17" fmla="*/ 10 h 75"/>
                    <a:gd name="T18" fmla="*/ 41 w 57"/>
                    <a:gd name="T19" fmla="*/ 6 h 75"/>
                    <a:gd name="T20" fmla="*/ 45 w 57"/>
                    <a:gd name="T21" fmla="*/ 0 h 75"/>
                    <a:gd name="T22" fmla="*/ 53 w 57"/>
                    <a:gd name="T23" fmla="*/ 3 h 75"/>
                    <a:gd name="T24" fmla="*/ 53 w 57"/>
                    <a:gd name="T25" fmla="*/ 20 h 75"/>
                    <a:gd name="T26" fmla="*/ 37 w 57"/>
                    <a:gd name="T27" fmla="*/ 38 h 75"/>
                    <a:gd name="T28" fmla="*/ 49 w 57"/>
                    <a:gd name="T2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5">
                      <a:moveTo>
                        <a:pt x="49" y="74"/>
                      </a:moveTo>
                      <a:cubicBezTo>
                        <a:pt x="43" y="75"/>
                        <a:pt x="41" y="72"/>
                        <a:pt x="40" y="67"/>
                      </a:cubicBezTo>
                      <a:cubicBezTo>
                        <a:pt x="38" y="61"/>
                        <a:pt x="35" y="54"/>
                        <a:pt x="33" y="48"/>
                      </a:cubicBezTo>
                      <a:cubicBezTo>
                        <a:pt x="32" y="45"/>
                        <a:pt x="30" y="44"/>
                        <a:pt x="27" y="46"/>
                      </a:cubicBezTo>
                      <a:cubicBezTo>
                        <a:pt x="22" y="51"/>
                        <a:pt x="16" y="55"/>
                        <a:pt x="11" y="60"/>
                      </a:cubicBezTo>
                      <a:cubicBezTo>
                        <a:pt x="8" y="63"/>
                        <a:pt x="7" y="62"/>
                        <a:pt x="5" y="60"/>
                      </a:cubicBezTo>
                      <a:cubicBezTo>
                        <a:pt x="0" y="54"/>
                        <a:pt x="0" y="51"/>
                        <a:pt x="6" y="46"/>
                      </a:cubicBezTo>
                      <a:cubicBezTo>
                        <a:pt x="13" y="39"/>
                        <a:pt x="20" y="33"/>
                        <a:pt x="27" y="26"/>
                      </a:cubicBezTo>
                      <a:cubicBezTo>
                        <a:pt x="32" y="21"/>
                        <a:pt x="36" y="15"/>
                        <a:pt x="40" y="10"/>
                      </a:cubicBezTo>
                      <a:cubicBezTo>
                        <a:pt x="40" y="9"/>
                        <a:pt x="41" y="7"/>
                        <a:pt x="41" y="6"/>
                      </a:cubicBezTo>
                      <a:cubicBezTo>
                        <a:pt x="40" y="3"/>
                        <a:pt x="42" y="0"/>
                        <a:pt x="45" y="0"/>
                      </a:cubicBezTo>
                      <a:cubicBezTo>
                        <a:pt x="48" y="0"/>
                        <a:pt x="51" y="1"/>
                        <a:pt x="53" y="3"/>
                      </a:cubicBezTo>
                      <a:cubicBezTo>
                        <a:pt x="57" y="6"/>
                        <a:pt x="57" y="16"/>
                        <a:pt x="53" y="20"/>
                      </a:cubicBezTo>
                      <a:cubicBezTo>
                        <a:pt x="48" y="26"/>
                        <a:pt x="42" y="32"/>
                        <a:pt x="37" y="38"/>
                      </a:cubicBezTo>
                      <a:cubicBezTo>
                        <a:pt x="44" y="49"/>
                        <a:pt x="49" y="61"/>
                        <a:pt x="49"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9">
                  <a:extLst>
                    <a:ext uri="{FF2B5EF4-FFF2-40B4-BE49-F238E27FC236}">
                      <a16:creationId xmlns:a16="http://schemas.microsoft.com/office/drawing/2014/main" id="{B78F413E-1D51-491F-A6EC-02810949F837}"/>
                    </a:ext>
                  </a:extLst>
                </p:cNvPr>
                <p:cNvSpPr>
                  <a:spLocks/>
                </p:cNvSpPr>
                <p:nvPr/>
              </p:nvSpPr>
              <p:spPr bwMode="auto">
                <a:xfrm>
                  <a:off x="6186488" y="3009901"/>
                  <a:ext cx="123825" cy="234950"/>
                </a:xfrm>
                <a:custGeom>
                  <a:avLst/>
                  <a:gdLst>
                    <a:gd name="T0" fmla="*/ 12 w 29"/>
                    <a:gd name="T1" fmla="*/ 30 h 55"/>
                    <a:gd name="T2" fmla="*/ 20 w 29"/>
                    <a:gd name="T3" fmla="*/ 7 h 55"/>
                    <a:gd name="T4" fmla="*/ 25 w 29"/>
                    <a:gd name="T5" fmla="*/ 1 h 55"/>
                    <a:gd name="T6" fmla="*/ 26 w 29"/>
                    <a:gd name="T7" fmla="*/ 9 h 55"/>
                    <a:gd name="T8" fmla="*/ 16 w 29"/>
                    <a:gd name="T9" fmla="*/ 39 h 55"/>
                    <a:gd name="T10" fmla="*/ 13 w 29"/>
                    <a:gd name="T11" fmla="*/ 52 h 55"/>
                    <a:gd name="T12" fmla="*/ 7 w 29"/>
                    <a:gd name="T13" fmla="*/ 54 h 55"/>
                    <a:gd name="T14" fmla="*/ 2 w 29"/>
                    <a:gd name="T15" fmla="*/ 41 h 55"/>
                    <a:gd name="T16" fmla="*/ 3 w 29"/>
                    <a:gd name="T17" fmla="*/ 32 h 55"/>
                    <a:gd name="T18" fmla="*/ 2 w 29"/>
                    <a:gd name="T19" fmla="*/ 6 h 55"/>
                    <a:gd name="T20" fmla="*/ 6 w 29"/>
                    <a:gd name="T21" fmla="*/ 5 h 55"/>
                    <a:gd name="T22" fmla="*/ 10 w 29"/>
                    <a:gd name="T23" fmla="*/ 14 h 55"/>
                    <a:gd name="T24" fmla="*/ 11 w 29"/>
                    <a:gd name="T25" fmla="*/ 30 h 55"/>
                    <a:gd name="T26" fmla="*/ 12 w 29"/>
                    <a:gd name="T2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55">
                      <a:moveTo>
                        <a:pt x="12" y="30"/>
                      </a:moveTo>
                      <a:cubicBezTo>
                        <a:pt x="15" y="23"/>
                        <a:pt x="17" y="15"/>
                        <a:pt x="20" y="7"/>
                      </a:cubicBezTo>
                      <a:cubicBezTo>
                        <a:pt x="21" y="5"/>
                        <a:pt x="21" y="0"/>
                        <a:pt x="25" y="1"/>
                      </a:cubicBezTo>
                      <a:cubicBezTo>
                        <a:pt x="29" y="2"/>
                        <a:pt x="27" y="6"/>
                        <a:pt x="26" y="9"/>
                      </a:cubicBezTo>
                      <a:cubicBezTo>
                        <a:pt x="23" y="19"/>
                        <a:pt x="19" y="29"/>
                        <a:pt x="16" y="39"/>
                      </a:cubicBezTo>
                      <a:cubicBezTo>
                        <a:pt x="15" y="43"/>
                        <a:pt x="14" y="48"/>
                        <a:pt x="13" y="52"/>
                      </a:cubicBezTo>
                      <a:cubicBezTo>
                        <a:pt x="12" y="55"/>
                        <a:pt x="10" y="55"/>
                        <a:pt x="7" y="54"/>
                      </a:cubicBezTo>
                      <a:cubicBezTo>
                        <a:pt x="1" y="50"/>
                        <a:pt x="0" y="49"/>
                        <a:pt x="2" y="41"/>
                      </a:cubicBezTo>
                      <a:cubicBezTo>
                        <a:pt x="3" y="38"/>
                        <a:pt x="3" y="35"/>
                        <a:pt x="3" y="32"/>
                      </a:cubicBezTo>
                      <a:cubicBezTo>
                        <a:pt x="3" y="23"/>
                        <a:pt x="2" y="15"/>
                        <a:pt x="2" y="6"/>
                      </a:cubicBezTo>
                      <a:cubicBezTo>
                        <a:pt x="2" y="3"/>
                        <a:pt x="5" y="3"/>
                        <a:pt x="6" y="5"/>
                      </a:cubicBezTo>
                      <a:cubicBezTo>
                        <a:pt x="8" y="7"/>
                        <a:pt x="10" y="11"/>
                        <a:pt x="10" y="14"/>
                      </a:cubicBezTo>
                      <a:cubicBezTo>
                        <a:pt x="11" y="19"/>
                        <a:pt x="11" y="25"/>
                        <a:pt x="11" y="30"/>
                      </a:cubicBezTo>
                      <a:cubicBezTo>
                        <a:pt x="11" y="30"/>
                        <a:pt x="12" y="30"/>
                        <a:pt x="1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0">
                  <a:extLst>
                    <a:ext uri="{FF2B5EF4-FFF2-40B4-BE49-F238E27FC236}">
                      <a16:creationId xmlns:a16="http://schemas.microsoft.com/office/drawing/2014/main" id="{28D425C4-CE02-4413-BBE1-2E9FA0CC0E90}"/>
                    </a:ext>
                  </a:extLst>
                </p:cNvPr>
                <p:cNvSpPr>
                  <a:spLocks/>
                </p:cNvSpPr>
                <p:nvPr/>
              </p:nvSpPr>
              <p:spPr bwMode="auto">
                <a:xfrm>
                  <a:off x="6259513" y="2933701"/>
                  <a:ext cx="114300" cy="73025"/>
                </a:xfrm>
                <a:custGeom>
                  <a:avLst/>
                  <a:gdLst>
                    <a:gd name="T0" fmla="*/ 27 w 27"/>
                    <a:gd name="T1" fmla="*/ 1 h 17"/>
                    <a:gd name="T2" fmla="*/ 16 w 27"/>
                    <a:gd name="T3" fmla="*/ 14 h 17"/>
                    <a:gd name="T4" fmla="*/ 5 w 27"/>
                    <a:gd name="T5" fmla="*/ 13 h 17"/>
                    <a:gd name="T6" fmla="*/ 0 w 27"/>
                    <a:gd name="T7" fmla="*/ 4 h 17"/>
                    <a:gd name="T8" fmla="*/ 9 w 27"/>
                    <a:gd name="T9" fmla="*/ 2 h 17"/>
                    <a:gd name="T10" fmla="*/ 27 w 27"/>
                    <a:gd name="T11" fmla="*/ 0 h 17"/>
                    <a:gd name="T12" fmla="*/ 27 w 2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7" y="1"/>
                      </a:moveTo>
                      <a:cubicBezTo>
                        <a:pt x="24" y="6"/>
                        <a:pt x="20" y="10"/>
                        <a:pt x="16" y="14"/>
                      </a:cubicBezTo>
                      <a:cubicBezTo>
                        <a:pt x="14" y="17"/>
                        <a:pt x="8" y="16"/>
                        <a:pt x="5" y="13"/>
                      </a:cubicBezTo>
                      <a:cubicBezTo>
                        <a:pt x="3" y="10"/>
                        <a:pt x="1" y="7"/>
                        <a:pt x="0" y="4"/>
                      </a:cubicBezTo>
                      <a:cubicBezTo>
                        <a:pt x="3" y="3"/>
                        <a:pt x="6" y="2"/>
                        <a:pt x="9" y="2"/>
                      </a:cubicBezTo>
                      <a:cubicBezTo>
                        <a:pt x="15" y="1"/>
                        <a:pt x="21" y="1"/>
                        <a:pt x="27" y="0"/>
                      </a:cubicBezTo>
                      <a:cubicBezTo>
                        <a:pt x="27" y="1"/>
                        <a:pt x="27"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4" name="组合 93"/>
              <p:cNvGrpSpPr/>
              <p:nvPr/>
            </p:nvGrpSpPr>
            <p:grpSpPr>
              <a:xfrm>
                <a:off x="4613362" y="313351"/>
                <a:ext cx="454961" cy="453362"/>
                <a:chOff x="11893465" y="1994536"/>
                <a:chExt cx="274986" cy="274018"/>
              </a:xfrm>
              <a:grpFill/>
            </p:grpSpPr>
            <p:sp>
              <p:nvSpPr>
                <p:cNvPr id="95" name="Freeform 11">
                  <a:extLst>
                    <a:ext uri="{FF2B5EF4-FFF2-40B4-BE49-F238E27FC236}">
                      <a16:creationId xmlns:a16="http://schemas.microsoft.com/office/drawing/2014/main" id="{9E7CBDC3-9BA0-4307-8967-3267E5966ED9}"/>
                    </a:ext>
                  </a:extLst>
                </p:cNvPr>
                <p:cNvSpPr>
                  <a:spLocks noEditPoints="1"/>
                </p:cNvSpPr>
                <p:nvPr/>
              </p:nvSpPr>
              <p:spPr bwMode="auto">
                <a:xfrm>
                  <a:off x="11976100" y="1994536"/>
                  <a:ext cx="192351" cy="269291"/>
                </a:xfrm>
                <a:custGeom>
                  <a:avLst/>
                  <a:gdLst>
                    <a:gd name="T0" fmla="*/ 29 w 72"/>
                    <a:gd name="T1" fmla="*/ 49 h 102"/>
                    <a:gd name="T2" fmla="*/ 15 w 72"/>
                    <a:gd name="T3" fmla="*/ 43 h 102"/>
                    <a:gd name="T4" fmla="*/ 10 w 72"/>
                    <a:gd name="T5" fmla="*/ 21 h 102"/>
                    <a:gd name="T6" fmla="*/ 13 w 72"/>
                    <a:gd name="T7" fmla="*/ 15 h 102"/>
                    <a:gd name="T8" fmla="*/ 19 w 72"/>
                    <a:gd name="T9" fmla="*/ 18 h 102"/>
                    <a:gd name="T10" fmla="*/ 20 w 72"/>
                    <a:gd name="T11" fmla="*/ 26 h 102"/>
                    <a:gd name="T12" fmla="*/ 35 w 72"/>
                    <a:gd name="T13" fmla="*/ 22 h 102"/>
                    <a:gd name="T14" fmla="*/ 40 w 72"/>
                    <a:gd name="T15" fmla="*/ 16 h 102"/>
                    <a:gd name="T16" fmla="*/ 43 w 72"/>
                    <a:gd name="T17" fmla="*/ 14 h 102"/>
                    <a:gd name="T18" fmla="*/ 44 w 72"/>
                    <a:gd name="T19" fmla="*/ 19 h 102"/>
                    <a:gd name="T20" fmla="*/ 43 w 72"/>
                    <a:gd name="T21" fmla="*/ 28 h 102"/>
                    <a:gd name="T22" fmla="*/ 36 w 72"/>
                    <a:gd name="T23" fmla="*/ 40 h 102"/>
                    <a:gd name="T24" fmla="*/ 37 w 72"/>
                    <a:gd name="T25" fmla="*/ 42 h 102"/>
                    <a:gd name="T26" fmla="*/ 44 w 72"/>
                    <a:gd name="T27" fmla="*/ 38 h 102"/>
                    <a:gd name="T28" fmla="*/ 56 w 72"/>
                    <a:gd name="T29" fmla="*/ 20 h 102"/>
                    <a:gd name="T30" fmla="*/ 49 w 72"/>
                    <a:gd name="T31" fmla="*/ 9 h 102"/>
                    <a:gd name="T32" fmla="*/ 28 w 72"/>
                    <a:gd name="T33" fmla="*/ 14 h 102"/>
                    <a:gd name="T34" fmla="*/ 20 w 72"/>
                    <a:gd name="T35" fmla="*/ 13 h 102"/>
                    <a:gd name="T36" fmla="*/ 22 w 72"/>
                    <a:gd name="T37" fmla="*/ 6 h 102"/>
                    <a:gd name="T38" fmla="*/ 50 w 72"/>
                    <a:gd name="T39" fmla="*/ 1 h 102"/>
                    <a:gd name="T40" fmla="*/ 68 w 72"/>
                    <a:gd name="T41" fmla="*/ 12 h 102"/>
                    <a:gd name="T42" fmla="*/ 67 w 72"/>
                    <a:gd name="T43" fmla="*/ 24 h 102"/>
                    <a:gd name="T44" fmla="*/ 49 w 72"/>
                    <a:gd name="T45" fmla="*/ 48 h 102"/>
                    <a:gd name="T46" fmla="*/ 42 w 72"/>
                    <a:gd name="T47" fmla="*/ 49 h 102"/>
                    <a:gd name="T48" fmla="*/ 37 w 72"/>
                    <a:gd name="T49" fmla="*/ 47 h 102"/>
                    <a:gd name="T50" fmla="*/ 35 w 72"/>
                    <a:gd name="T51" fmla="*/ 52 h 102"/>
                    <a:gd name="T52" fmla="*/ 41 w 72"/>
                    <a:gd name="T53" fmla="*/ 58 h 102"/>
                    <a:gd name="T54" fmla="*/ 48 w 72"/>
                    <a:gd name="T55" fmla="*/ 57 h 102"/>
                    <a:gd name="T56" fmla="*/ 53 w 72"/>
                    <a:gd name="T57" fmla="*/ 59 h 102"/>
                    <a:gd name="T58" fmla="*/ 53 w 72"/>
                    <a:gd name="T59" fmla="*/ 66 h 102"/>
                    <a:gd name="T60" fmla="*/ 48 w 72"/>
                    <a:gd name="T61" fmla="*/ 70 h 102"/>
                    <a:gd name="T62" fmla="*/ 37 w 72"/>
                    <a:gd name="T63" fmla="*/ 81 h 102"/>
                    <a:gd name="T64" fmla="*/ 45 w 72"/>
                    <a:gd name="T65" fmla="*/ 81 h 102"/>
                    <a:gd name="T66" fmla="*/ 57 w 72"/>
                    <a:gd name="T67" fmla="*/ 89 h 102"/>
                    <a:gd name="T68" fmla="*/ 51 w 72"/>
                    <a:gd name="T69" fmla="*/ 98 h 102"/>
                    <a:gd name="T70" fmla="*/ 26 w 72"/>
                    <a:gd name="T71" fmla="*/ 101 h 102"/>
                    <a:gd name="T72" fmla="*/ 17 w 72"/>
                    <a:gd name="T73" fmla="*/ 96 h 102"/>
                    <a:gd name="T74" fmla="*/ 15 w 72"/>
                    <a:gd name="T75" fmla="*/ 94 h 102"/>
                    <a:gd name="T76" fmla="*/ 19 w 72"/>
                    <a:gd name="T77" fmla="*/ 77 h 102"/>
                    <a:gd name="T78" fmla="*/ 27 w 72"/>
                    <a:gd name="T79" fmla="*/ 70 h 102"/>
                    <a:gd name="T80" fmla="*/ 27 w 72"/>
                    <a:gd name="T81" fmla="*/ 69 h 102"/>
                    <a:gd name="T82" fmla="*/ 21 w 72"/>
                    <a:gd name="T83" fmla="*/ 71 h 102"/>
                    <a:gd name="T84" fmla="*/ 9 w 72"/>
                    <a:gd name="T85" fmla="*/ 76 h 102"/>
                    <a:gd name="T86" fmla="*/ 3 w 72"/>
                    <a:gd name="T87" fmla="*/ 75 h 102"/>
                    <a:gd name="T88" fmla="*/ 4 w 72"/>
                    <a:gd name="T89" fmla="*/ 69 h 102"/>
                    <a:gd name="T90" fmla="*/ 26 w 72"/>
                    <a:gd name="T91" fmla="*/ 60 h 102"/>
                    <a:gd name="T92" fmla="*/ 28 w 72"/>
                    <a:gd name="T93" fmla="*/ 57 h 102"/>
                    <a:gd name="T94" fmla="*/ 29 w 72"/>
                    <a:gd name="T95" fmla="*/ 49 h 102"/>
                    <a:gd name="T96" fmla="*/ 34 w 72"/>
                    <a:gd name="T97" fmla="*/ 29 h 102"/>
                    <a:gd name="T98" fmla="*/ 33 w 72"/>
                    <a:gd name="T99" fmla="*/ 28 h 102"/>
                    <a:gd name="T100" fmla="*/ 26 w 72"/>
                    <a:gd name="T101" fmla="*/ 32 h 102"/>
                    <a:gd name="T102" fmla="*/ 23 w 72"/>
                    <a:gd name="T103" fmla="*/ 36 h 102"/>
                    <a:gd name="T104" fmla="*/ 26 w 72"/>
                    <a:gd name="T105" fmla="*/ 42 h 102"/>
                    <a:gd name="T106" fmla="*/ 31 w 72"/>
                    <a:gd name="T107" fmla="*/ 40 h 102"/>
                    <a:gd name="T108" fmla="*/ 34 w 72"/>
                    <a:gd name="T109"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102">
                      <a:moveTo>
                        <a:pt x="29" y="49"/>
                      </a:moveTo>
                      <a:cubicBezTo>
                        <a:pt x="19" y="52"/>
                        <a:pt x="18" y="52"/>
                        <a:pt x="15" y="43"/>
                      </a:cubicBezTo>
                      <a:cubicBezTo>
                        <a:pt x="13" y="36"/>
                        <a:pt x="11" y="28"/>
                        <a:pt x="10" y="21"/>
                      </a:cubicBezTo>
                      <a:cubicBezTo>
                        <a:pt x="9" y="19"/>
                        <a:pt x="11" y="16"/>
                        <a:pt x="13" y="15"/>
                      </a:cubicBezTo>
                      <a:cubicBezTo>
                        <a:pt x="16" y="13"/>
                        <a:pt x="18" y="16"/>
                        <a:pt x="19" y="18"/>
                      </a:cubicBezTo>
                      <a:cubicBezTo>
                        <a:pt x="19" y="21"/>
                        <a:pt x="20" y="23"/>
                        <a:pt x="20" y="26"/>
                      </a:cubicBezTo>
                      <a:cubicBezTo>
                        <a:pt x="26" y="25"/>
                        <a:pt x="31" y="24"/>
                        <a:pt x="35" y="22"/>
                      </a:cubicBezTo>
                      <a:cubicBezTo>
                        <a:pt x="37" y="21"/>
                        <a:pt x="38" y="18"/>
                        <a:pt x="40" y="16"/>
                      </a:cubicBezTo>
                      <a:cubicBezTo>
                        <a:pt x="41" y="15"/>
                        <a:pt x="42" y="14"/>
                        <a:pt x="43" y="14"/>
                      </a:cubicBezTo>
                      <a:cubicBezTo>
                        <a:pt x="44" y="15"/>
                        <a:pt x="44" y="17"/>
                        <a:pt x="44" y="19"/>
                      </a:cubicBezTo>
                      <a:cubicBezTo>
                        <a:pt x="44" y="22"/>
                        <a:pt x="43" y="25"/>
                        <a:pt x="43" y="28"/>
                      </a:cubicBezTo>
                      <a:cubicBezTo>
                        <a:pt x="37" y="29"/>
                        <a:pt x="39" y="36"/>
                        <a:pt x="36" y="40"/>
                      </a:cubicBezTo>
                      <a:cubicBezTo>
                        <a:pt x="36" y="41"/>
                        <a:pt x="37" y="41"/>
                        <a:pt x="37" y="42"/>
                      </a:cubicBezTo>
                      <a:cubicBezTo>
                        <a:pt x="39" y="41"/>
                        <a:pt x="42" y="40"/>
                        <a:pt x="44" y="38"/>
                      </a:cubicBezTo>
                      <a:cubicBezTo>
                        <a:pt x="48" y="32"/>
                        <a:pt x="52" y="26"/>
                        <a:pt x="56" y="20"/>
                      </a:cubicBezTo>
                      <a:cubicBezTo>
                        <a:pt x="59" y="15"/>
                        <a:pt x="56" y="9"/>
                        <a:pt x="49" y="9"/>
                      </a:cubicBezTo>
                      <a:cubicBezTo>
                        <a:pt x="42" y="8"/>
                        <a:pt x="34" y="10"/>
                        <a:pt x="28" y="14"/>
                      </a:cubicBezTo>
                      <a:cubicBezTo>
                        <a:pt x="25" y="16"/>
                        <a:pt x="22" y="15"/>
                        <a:pt x="20" y="13"/>
                      </a:cubicBezTo>
                      <a:cubicBezTo>
                        <a:pt x="17" y="9"/>
                        <a:pt x="17" y="7"/>
                        <a:pt x="22" y="6"/>
                      </a:cubicBezTo>
                      <a:cubicBezTo>
                        <a:pt x="31" y="3"/>
                        <a:pt x="40" y="0"/>
                        <a:pt x="50" y="1"/>
                      </a:cubicBezTo>
                      <a:cubicBezTo>
                        <a:pt x="58" y="1"/>
                        <a:pt x="63" y="7"/>
                        <a:pt x="68" y="12"/>
                      </a:cubicBezTo>
                      <a:cubicBezTo>
                        <a:pt x="72" y="15"/>
                        <a:pt x="70" y="20"/>
                        <a:pt x="67" y="24"/>
                      </a:cubicBezTo>
                      <a:cubicBezTo>
                        <a:pt x="61" y="32"/>
                        <a:pt x="55" y="40"/>
                        <a:pt x="49" y="48"/>
                      </a:cubicBezTo>
                      <a:cubicBezTo>
                        <a:pt x="47" y="51"/>
                        <a:pt x="45" y="52"/>
                        <a:pt x="42" y="49"/>
                      </a:cubicBezTo>
                      <a:cubicBezTo>
                        <a:pt x="41" y="48"/>
                        <a:pt x="38" y="47"/>
                        <a:pt x="37" y="47"/>
                      </a:cubicBezTo>
                      <a:cubicBezTo>
                        <a:pt x="36" y="48"/>
                        <a:pt x="35" y="50"/>
                        <a:pt x="35" y="52"/>
                      </a:cubicBezTo>
                      <a:cubicBezTo>
                        <a:pt x="34" y="59"/>
                        <a:pt x="34" y="59"/>
                        <a:pt x="41" y="58"/>
                      </a:cubicBezTo>
                      <a:cubicBezTo>
                        <a:pt x="43" y="57"/>
                        <a:pt x="46" y="56"/>
                        <a:pt x="48" y="57"/>
                      </a:cubicBezTo>
                      <a:cubicBezTo>
                        <a:pt x="50" y="57"/>
                        <a:pt x="53" y="58"/>
                        <a:pt x="53" y="59"/>
                      </a:cubicBezTo>
                      <a:cubicBezTo>
                        <a:pt x="54" y="61"/>
                        <a:pt x="54" y="64"/>
                        <a:pt x="53" y="66"/>
                      </a:cubicBezTo>
                      <a:cubicBezTo>
                        <a:pt x="52" y="68"/>
                        <a:pt x="50" y="69"/>
                        <a:pt x="48" y="70"/>
                      </a:cubicBezTo>
                      <a:cubicBezTo>
                        <a:pt x="44" y="73"/>
                        <a:pt x="39" y="75"/>
                        <a:pt x="37" y="81"/>
                      </a:cubicBezTo>
                      <a:cubicBezTo>
                        <a:pt x="40" y="81"/>
                        <a:pt x="43" y="81"/>
                        <a:pt x="45" y="81"/>
                      </a:cubicBezTo>
                      <a:cubicBezTo>
                        <a:pt x="51" y="81"/>
                        <a:pt x="56" y="84"/>
                        <a:pt x="57" y="89"/>
                      </a:cubicBezTo>
                      <a:cubicBezTo>
                        <a:pt x="58" y="93"/>
                        <a:pt x="55" y="97"/>
                        <a:pt x="51" y="98"/>
                      </a:cubicBezTo>
                      <a:cubicBezTo>
                        <a:pt x="43" y="99"/>
                        <a:pt x="35" y="100"/>
                        <a:pt x="26" y="101"/>
                      </a:cubicBezTo>
                      <a:cubicBezTo>
                        <a:pt x="22" y="102"/>
                        <a:pt x="19" y="100"/>
                        <a:pt x="17" y="96"/>
                      </a:cubicBezTo>
                      <a:cubicBezTo>
                        <a:pt x="16" y="96"/>
                        <a:pt x="16" y="95"/>
                        <a:pt x="15" y="94"/>
                      </a:cubicBezTo>
                      <a:cubicBezTo>
                        <a:pt x="11" y="84"/>
                        <a:pt x="11" y="84"/>
                        <a:pt x="19" y="77"/>
                      </a:cubicBezTo>
                      <a:cubicBezTo>
                        <a:pt x="22" y="75"/>
                        <a:pt x="24" y="72"/>
                        <a:pt x="27" y="70"/>
                      </a:cubicBezTo>
                      <a:cubicBezTo>
                        <a:pt x="27" y="70"/>
                        <a:pt x="27" y="69"/>
                        <a:pt x="27" y="69"/>
                      </a:cubicBezTo>
                      <a:cubicBezTo>
                        <a:pt x="25" y="69"/>
                        <a:pt x="23" y="70"/>
                        <a:pt x="21" y="71"/>
                      </a:cubicBezTo>
                      <a:cubicBezTo>
                        <a:pt x="17" y="72"/>
                        <a:pt x="13" y="74"/>
                        <a:pt x="9" y="76"/>
                      </a:cubicBezTo>
                      <a:cubicBezTo>
                        <a:pt x="7" y="76"/>
                        <a:pt x="5" y="76"/>
                        <a:pt x="3" y="75"/>
                      </a:cubicBezTo>
                      <a:cubicBezTo>
                        <a:pt x="0" y="72"/>
                        <a:pt x="0" y="71"/>
                        <a:pt x="4" y="69"/>
                      </a:cubicBezTo>
                      <a:cubicBezTo>
                        <a:pt x="12" y="66"/>
                        <a:pt x="19" y="63"/>
                        <a:pt x="26" y="60"/>
                      </a:cubicBezTo>
                      <a:cubicBezTo>
                        <a:pt x="27" y="60"/>
                        <a:pt x="28" y="58"/>
                        <a:pt x="28" y="57"/>
                      </a:cubicBezTo>
                      <a:cubicBezTo>
                        <a:pt x="29" y="55"/>
                        <a:pt x="29" y="52"/>
                        <a:pt x="29" y="49"/>
                      </a:cubicBezTo>
                      <a:close/>
                      <a:moveTo>
                        <a:pt x="34" y="29"/>
                      </a:moveTo>
                      <a:cubicBezTo>
                        <a:pt x="34" y="29"/>
                        <a:pt x="34" y="29"/>
                        <a:pt x="33" y="28"/>
                      </a:cubicBezTo>
                      <a:cubicBezTo>
                        <a:pt x="31" y="29"/>
                        <a:pt x="28" y="30"/>
                        <a:pt x="26" y="32"/>
                      </a:cubicBezTo>
                      <a:cubicBezTo>
                        <a:pt x="24" y="32"/>
                        <a:pt x="22" y="34"/>
                        <a:pt x="23" y="36"/>
                      </a:cubicBezTo>
                      <a:cubicBezTo>
                        <a:pt x="23" y="38"/>
                        <a:pt x="25" y="40"/>
                        <a:pt x="26" y="42"/>
                      </a:cubicBezTo>
                      <a:cubicBezTo>
                        <a:pt x="27" y="42"/>
                        <a:pt x="30" y="41"/>
                        <a:pt x="31" y="40"/>
                      </a:cubicBezTo>
                      <a:cubicBezTo>
                        <a:pt x="32" y="37"/>
                        <a:pt x="33" y="33"/>
                        <a:pt x="34"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12">
                  <a:extLst>
                    <a:ext uri="{FF2B5EF4-FFF2-40B4-BE49-F238E27FC236}">
                      <a16:creationId xmlns:a16="http://schemas.microsoft.com/office/drawing/2014/main" id="{D88D9717-3185-4A77-8E18-2A8659D441F7}"/>
                    </a:ext>
                  </a:extLst>
                </p:cNvPr>
                <p:cNvSpPr>
                  <a:spLocks/>
                </p:cNvSpPr>
                <p:nvPr/>
              </p:nvSpPr>
              <p:spPr bwMode="auto">
                <a:xfrm>
                  <a:off x="11893465" y="2009127"/>
                  <a:ext cx="103574" cy="259427"/>
                </a:xfrm>
                <a:custGeom>
                  <a:avLst/>
                  <a:gdLst>
                    <a:gd name="T0" fmla="*/ 30 w 39"/>
                    <a:gd name="T1" fmla="*/ 44 h 98"/>
                    <a:gd name="T2" fmla="*/ 36 w 39"/>
                    <a:gd name="T3" fmla="*/ 34 h 98"/>
                    <a:gd name="T4" fmla="*/ 37 w 39"/>
                    <a:gd name="T5" fmla="*/ 51 h 98"/>
                    <a:gd name="T6" fmla="*/ 25 w 39"/>
                    <a:gd name="T7" fmla="*/ 82 h 98"/>
                    <a:gd name="T8" fmla="*/ 21 w 39"/>
                    <a:gd name="T9" fmla="*/ 98 h 98"/>
                    <a:gd name="T10" fmla="*/ 13 w 39"/>
                    <a:gd name="T11" fmla="*/ 96 h 98"/>
                    <a:gd name="T12" fmla="*/ 5 w 39"/>
                    <a:gd name="T13" fmla="*/ 83 h 98"/>
                    <a:gd name="T14" fmla="*/ 11 w 39"/>
                    <a:gd name="T15" fmla="*/ 62 h 98"/>
                    <a:gd name="T16" fmla="*/ 9 w 39"/>
                    <a:gd name="T17" fmla="*/ 43 h 98"/>
                    <a:gd name="T18" fmla="*/ 12 w 39"/>
                    <a:gd name="T19" fmla="*/ 38 h 98"/>
                    <a:gd name="T20" fmla="*/ 18 w 39"/>
                    <a:gd name="T21" fmla="*/ 33 h 98"/>
                    <a:gd name="T22" fmla="*/ 23 w 39"/>
                    <a:gd name="T23" fmla="*/ 12 h 98"/>
                    <a:gd name="T24" fmla="*/ 11 w 39"/>
                    <a:gd name="T25" fmla="*/ 16 h 98"/>
                    <a:gd name="T26" fmla="*/ 2 w 39"/>
                    <a:gd name="T27" fmla="*/ 16 h 98"/>
                    <a:gd name="T28" fmla="*/ 0 w 39"/>
                    <a:gd name="T29" fmla="*/ 12 h 98"/>
                    <a:gd name="T30" fmla="*/ 3 w 39"/>
                    <a:gd name="T31" fmla="*/ 10 h 98"/>
                    <a:gd name="T32" fmla="*/ 16 w 39"/>
                    <a:gd name="T33" fmla="*/ 7 h 98"/>
                    <a:gd name="T34" fmla="*/ 26 w 39"/>
                    <a:gd name="T35" fmla="*/ 2 h 98"/>
                    <a:gd name="T36" fmla="*/ 32 w 39"/>
                    <a:gd name="T37" fmla="*/ 1 h 98"/>
                    <a:gd name="T38" fmla="*/ 35 w 39"/>
                    <a:gd name="T39" fmla="*/ 9 h 98"/>
                    <a:gd name="T40" fmla="*/ 34 w 39"/>
                    <a:gd name="T41" fmla="*/ 11 h 98"/>
                    <a:gd name="T42" fmla="*/ 27 w 39"/>
                    <a:gd name="T43" fmla="*/ 38 h 98"/>
                    <a:gd name="T44" fmla="*/ 28 w 39"/>
                    <a:gd name="T45" fmla="*/ 44 h 98"/>
                    <a:gd name="T46" fmla="*/ 30 w 39"/>
                    <a:gd name="T47" fmla="*/ 4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98">
                      <a:moveTo>
                        <a:pt x="30" y="44"/>
                      </a:moveTo>
                      <a:cubicBezTo>
                        <a:pt x="32" y="41"/>
                        <a:pt x="34" y="38"/>
                        <a:pt x="36" y="34"/>
                      </a:cubicBezTo>
                      <a:cubicBezTo>
                        <a:pt x="37" y="40"/>
                        <a:pt x="39" y="45"/>
                        <a:pt x="37" y="51"/>
                      </a:cubicBezTo>
                      <a:cubicBezTo>
                        <a:pt x="33" y="61"/>
                        <a:pt x="29" y="72"/>
                        <a:pt x="25" y="82"/>
                      </a:cubicBezTo>
                      <a:cubicBezTo>
                        <a:pt x="23" y="87"/>
                        <a:pt x="23" y="92"/>
                        <a:pt x="21" y="98"/>
                      </a:cubicBezTo>
                      <a:cubicBezTo>
                        <a:pt x="18" y="97"/>
                        <a:pt x="15" y="97"/>
                        <a:pt x="13" y="96"/>
                      </a:cubicBezTo>
                      <a:cubicBezTo>
                        <a:pt x="7" y="94"/>
                        <a:pt x="3" y="89"/>
                        <a:pt x="5" y="83"/>
                      </a:cubicBezTo>
                      <a:cubicBezTo>
                        <a:pt x="7" y="76"/>
                        <a:pt x="9" y="69"/>
                        <a:pt x="11" y="62"/>
                      </a:cubicBezTo>
                      <a:cubicBezTo>
                        <a:pt x="13" y="56"/>
                        <a:pt x="14" y="49"/>
                        <a:pt x="9" y="43"/>
                      </a:cubicBezTo>
                      <a:cubicBezTo>
                        <a:pt x="7" y="39"/>
                        <a:pt x="9" y="38"/>
                        <a:pt x="12" y="38"/>
                      </a:cubicBezTo>
                      <a:cubicBezTo>
                        <a:pt x="17" y="39"/>
                        <a:pt x="17" y="37"/>
                        <a:pt x="18" y="33"/>
                      </a:cubicBezTo>
                      <a:cubicBezTo>
                        <a:pt x="19" y="26"/>
                        <a:pt x="21" y="20"/>
                        <a:pt x="23" y="12"/>
                      </a:cubicBezTo>
                      <a:cubicBezTo>
                        <a:pt x="19" y="13"/>
                        <a:pt x="15" y="15"/>
                        <a:pt x="11" y="16"/>
                      </a:cubicBezTo>
                      <a:cubicBezTo>
                        <a:pt x="8" y="17"/>
                        <a:pt x="5" y="16"/>
                        <a:pt x="2" y="16"/>
                      </a:cubicBezTo>
                      <a:cubicBezTo>
                        <a:pt x="1" y="15"/>
                        <a:pt x="0" y="13"/>
                        <a:pt x="0" y="12"/>
                      </a:cubicBezTo>
                      <a:cubicBezTo>
                        <a:pt x="1" y="11"/>
                        <a:pt x="2" y="10"/>
                        <a:pt x="3" y="10"/>
                      </a:cubicBezTo>
                      <a:cubicBezTo>
                        <a:pt x="7" y="8"/>
                        <a:pt x="12" y="8"/>
                        <a:pt x="16" y="7"/>
                      </a:cubicBezTo>
                      <a:cubicBezTo>
                        <a:pt x="19" y="5"/>
                        <a:pt x="22" y="3"/>
                        <a:pt x="26" y="2"/>
                      </a:cubicBezTo>
                      <a:cubicBezTo>
                        <a:pt x="28" y="1"/>
                        <a:pt x="32" y="0"/>
                        <a:pt x="32" y="1"/>
                      </a:cubicBezTo>
                      <a:cubicBezTo>
                        <a:pt x="34" y="3"/>
                        <a:pt x="35" y="6"/>
                        <a:pt x="35" y="9"/>
                      </a:cubicBezTo>
                      <a:cubicBezTo>
                        <a:pt x="36" y="9"/>
                        <a:pt x="35" y="10"/>
                        <a:pt x="34" y="11"/>
                      </a:cubicBezTo>
                      <a:cubicBezTo>
                        <a:pt x="27" y="19"/>
                        <a:pt x="28" y="29"/>
                        <a:pt x="27" y="38"/>
                      </a:cubicBezTo>
                      <a:cubicBezTo>
                        <a:pt x="27" y="40"/>
                        <a:pt x="28" y="42"/>
                        <a:pt x="28" y="44"/>
                      </a:cubicBezTo>
                      <a:cubicBezTo>
                        <a:pt x="29" y="44"/>
                        <a:pt x="29" y="44"/>
                        <a:pt x="3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24884407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2025/10/19</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Tree>
    <p:extLst>
      <p:ext uri="{BB962C8B-B14F-4D97-AF65-F5344CB8AC3E}">
        <p14:creationId xmlns:p14="http://schemas.microsoft.com/office/powerpoint/2010/main" val="4125158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7D9317-7C4B-477D-9FCD-CD5482370328}" type="datetimeFigureOut">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2025/10/19</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0B3BC9-7090-482A-AB63-1945A9C9F1E4}" type="slidenum">
              <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微软雅黑"/>
              <a:ea typeface="微软雅黑"/>
              <a:cs typeface="+mn-cs"/>
            </a:endParaRPr>
          </a:p>
        </p:txBody>
      </p:sp>
    </p:spTree>
    <p:extLst>
      <p:ext uri="{BB962C8B-B14F-4D97-AF65-F5344CB8AC3E}">
        <p14:creationId xmlns:p14="http://schemas.microsoft.com/office/powerpoint/2010/main" val="2263169197"/>
      </p:ext>
    </p:extLst>
  </p:cSld>
  <p:clrMap bg1="lt1" tx1="dk1" bg2="lt2" tx2="dk2" accent1="accent1" accent2="accent2" accent3="accent3" accent4="accent4" accent5="accent5" accent6="accent6" hlink="hlink" folHlink="folHlink"/>
  <p:sldLayoutIdLst>
    <p:sldLayoutId id="2147483666" r:id="rId1"/>
    <p:sldLayoutId id="2147483692" r:id="rId2"/>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customXml" Target="../ink/ink2.xml"/><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customXml" Target="../ink/ink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871923" y="2499963"/>
            <a:ext cx="6815231" cy="1200329"/>
          </a:xfrm>
        </p:spPr>
        <p:txBody>
          <a:bodyPr/>
          <a:lstStyle/>
          <a:p>
            <a:r>
              <a:rPr lang="zh-CN" altLang="en-US" dirty="0"/>
              <a:t>基于多目标优化的拖曳声呐系统协同轨迹规划控制策略研究</a:t>
            </a:r>
          </a:p>
        </p:txBody>
      </p:sp>
      <p:sp>
        <p:nvSpPr>
          <p:cNvPr id="7" name="文本占位符 6"/>
          <p:cNvSpPr>
            <a:spLocks noGrp="1"/>
          </p:cNvSpPr>
          <p:nvPr>
            <p:ph type="body" sz="quarter" idx="16"/>
          </p:nvPr>
        </p:nvSpPr>
        <p:spPr>
          <a:xfrm>
            <a:off x="4871923" y="4058650"/>
            <a:ext cx="6501115" cy="625171"/>
          </a:xfrm>
        </p:spPr>
        <p:txBody>
          <a:bodyPr/>
          <a:lstStyle/>
          <a:p>
            <a:r>
              <a:rPr lang="zh-CN" altLang="en-US" dirty="0"/>
              <a:t>汇报人：金家昊　　　导　师：任宏斌、郭晓晔　　　时间：</a:t>
            </a:r>
            <a:fld id="{7FE9B91D-69D4-41E0-B26E-5023391A4E5E}" type="datetime1">
              <a:rPr lang="zh-CN" altLang="en-US" smtClean="0"/>
              <a:t>2025/10/19</a:t>
            </a:fld>
            <a:endParaRPr lang="en-US" altLang="zh-CN" dirty="0"/>
          </a:p>
        </p:txBody>
      </p:sp>
      <p:sp>
        <p:nvSpPr>
          <p:cNvPr id="2" name="标题 4">
            <a:extLst>
              <a:ext uri="{FF2B5EF4-FFF2-40B4-BE49-F238E27FC236}">
                <a16:creationId xmlns:a16="http://schemas.microsoft.com/office/drawing/2014/main" id="{93CFE0FE-D8B0-E268-E4D6-E1DC30DC854E}"/>
              </a:ext>
            </a:extLst>
          </p:cNvPr>
          <p:cNvSpPr txBox="1">
            <a:spLocks/>
          </p:cNvSpPr>
          <p:nvPr/>
        </p:nvSpPr>
        <p:spPr bwMode="auto">
          <a:xfrm>
            <a:off x="4871923" y="1853632"/>
            <a:ext cx="68152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lvl1pPr algn="l" rtl="0" eaLnBrk="0" fontAlgn="base" hangingPunct="0">
              <a:lnSpc>
                <a:spcPct val="100000"/>
              </a:lnSpc>
              <a:spcBef>
                <a:spcPct val="0"/>
              </a:spcBef>
              <a:spcAft>
                <a:spcPct val="0"/>
              </a:spcAft>
              <a:defRPr lang="zh-CN" altLang="en-US" sz="3600" b="1" kern="1200" spc="100" dirty="0">
                <a:solidFill>
                  <a:schemeClr val="tx1"/>
                </a:solidFill>
                <a:latin typeface="+mn-ea"/>
                <a:ea typeface="+mn-ea"/>
                <a:cs typeface="+mn-ea"/>
              </a:defRPr>
            </a:lvl1pPr>
            <a:lvl2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entury Gothic" panose="020B0502020202020204" pitchFamily="34" charset="0"/>
                <a:ea typeface="微软雅黑" panose="020B0503020204020204" pitchFamily="34" charset="-122"/>
              </a:defRPr>
            </a:lvl9pPr>
          </a:lstStyle>
          <a:p>
            <a:r>
              <a:rPr lang="zh-CN" altLang="en-US" dirty="0">
                <a:solidFill>
                  <a:srgbClr val="C00000"/>
                </a:solidFill>
              </a:rPr>
              <a:t>工程硕士专项开题报告</a:t>
            </a:r>
          </a:p>
        </p:txBody>
      </p:sp>
    </p:spTree>
    <p:extLst>
      <p:ext uri="{BB962C8B-B14F-4D97-AF65-F5344CB8AC3E}">
        <p14:creationId xmlns:p14="http://schemas.microsoft.com/office/powerpoint/2010/main" val="1431180440"/>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a:extLst>
              <a:ext uri="{FF2B5EF4-FFF2-40B4-BE49-F238E27FC236}">
                <a16:creationId xmlns:a16="http://schemas.microsoft.com/office/drawing/2014/main" id="{234987F0-E0CB-448B-93C2-1AED92645BA7}"/>
              </a:ext>
            </a:extLst>
          </p:cNvPr>
          <p:cNvSpPr/>
          <p:nvPr/>
        </p:nvSpPr>
        <p:spPr bwMode="auto">
          <a:xfrm>
            <a:off x="3262558" y="112345"/>
            <a:ext cx="952500" cy="144621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88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p:txBody>
      </p:sp>
      <p:sp>
        <p:nvSpPr>
          <p:cNvPr id="68" name="文本框 67">
            <a:extLst>
              <a:ext uri="{FF2B5EF4-FFF2-40B4-BE49-F238E27FC236}">
                <a16:creationId xmlns:a16="http://schemas.microsoft.com/office/drawing/2014/main" id="{B7792EE0-0A94-4B1A-89B0-B8AEF3BFFF8B}"/>
              </a:ext>
            </a:extLst>
          </p:cNvPr>
          <p:cNvSpPr txBox="1"/>
          <p:nvPr/>
        </p:nvSpPr>
        <p:spPr bwMode="auto">
          <a:xfrm>
            <a:off x="5335437" y="844409"/>
            <a:ext cx="861774" cy="5243358"/>
          </a:xfrm>
          <a:prstGeom prst="rect">
            <a:avLst/>
          </a:prstGeom>
          <a:noFill/>
        </p:spPr>
        <p:txBody>
          <a:bodyPr vert="eaVert"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200" normalizeH="0" baseline="0" noProof="0" dirty="0">
                <a:ln>
                  <a:noFill/>
                </a:ln>
                <a:solidFill>
                  <a:srgbClr val="006C39"/>
                </a:solidFill>
                <a:effectLst/>
                <a:uLnTx/>
                <a:uFillTx/>
                <a:latin typeface="微软雅黑"/>
                <a:ea typeface="微软雅黑"/>
                <a:cs typeface="+mn-ea"/>
                <a:sym typeface="+mn-lt"/>
              </a:rPr>
              <a:t>目录 </a:t>
            </a:r>
            <a:r>
              <a:rPr kumimoji="0" lang="en-US" altLang="zh-CN" sz="4400" b="1" i="0" u="none" strike="noStrike" kern="1200" cap="none" spc="200" normalizeH="0" baseline="0" noProof="0" dirty="0">
                <a:ln>
                  <a:noFill/>
                </a:ln>
                <a:solidFill>
                  <a:srgbClr val="006C39"/>
                </a:solidFill>
                <a:effectLst/>
                <a:uLnTx/>
                <a:uFillTx/>
                <a:latin typeface="微软雅黑"/>
                <a:ea typeface="微软雅黑"/>
                <a:cs typeface="+mn-ea"/>
                <a:sym typeface="+mn-lt"/>
              </a:rPr>
              <a:t>| </a:t>
            </a:r>
            <a:r>
              <a:rPr kumimoji="0" lang="en-US" altLang="zh-CN" sz="4400" b="1" i="0" u="none" strike="noStrike" kern="1200" cap="none" spc="200" normalizeH="0" baseline="0" noProof="0" dirty="0">
                <a:ln>
                  <a:noFill/>
                </a:ln>
                <a:solidFill>
                  <a:prstClr val="black"/>
                </a:solidFill>
                <a:effectLst/>
                <a:uLnTx/>
                <a:uFillTx/>
                <a:latin typeface="微软雅黑"/>
                <a:ea typeface="微软雅黑"/>
                <a:cs typeface="+mn-ea"/>
                <a:sym typeface="+mn-lt"/>
              </a:rPr>
              <a:t>CONTENTS</a:t>
            </a:r>
          </a:p>
        </p:txBody>
      </p:sp>
      <p:grpSp>
        <p:nvGrpSpPr>
          <p:cNvPr id="7" name="组合 6">
            <a:extLst>
              <a:ext uri="{FF2B5EF4-FFF2-40B4-BE49-F238E27FC236}">
                <a16:creationId xmlns:a16="http://schemas.microsoft.com/office/drawing/2014/main" id="{645EBE6C-C5DD-F2A6-ACB8-2EA29259AA57}"/>
              </a:ext>
            </a:extLst>
          </p:cNvPr>
          <p:cNvGrpSpPr/>
          <p:nvPr/>
        </p:nvGrpSpPr>
        <p:grpSpPr>
          <a:xfrm>
            <a:off x="7207869" y="1045967"/>
            <a:ext cx="3880381" cy="4766065"/>
            <a:chOff x="7156662" y="966012"/>
            <a:chExt cx="3880381" cy="4766065"/>
          </a:xfrm>
        </p:grpSpPr>
        <p:grpSp>
          <p:nvGrpSpPr>
            <p:cNvPr id="2" name="组合 1"/>
            <p:cNvGrpSpPr/>
            <p:nvPr/>
          </p:nvGrpSpPr>
          <p:grpSpPr>
            <a:xfrm>
              <a:off x="7156662" y="966012"/>
              <a:ext cx="3880381" cy="4766065"/>
              <a:chOff x="6597449" y="1148208"/>
              <a:chExt cx="2674455" cy="4766065"/>
            </a:xfrm>
          </p:grpSpPr>
          <p:grpSp>
            <p:nvGrpSpPr>
              <p:cNvPr id="3" name="组合 2"/>
              <p:cNvGrpSpPr/>
              <p:nvPr/>
            </p:nvGrpSpPr>
            <p:grpSpPr>
              <a:xfrm>
                <a:off x="6597449" y="1148208"/>
                <a:ext cx="1811630" cy="620713"/>
                <a:chOff x="5855427" y="1647453"/>
                <a:chExt cx="1811630" cy="620713"/>
              </a:xfrm>
            </p:grpSpPr>
            <p:sp>
              <p:nvSpPr>
                <p:cNvPr id="5" name="文本框 4">
                  <a:extLst>
                    <a:ext uri="{FF2B5EF4-FFF2-40B4-BE49-F238E27FC236}">
                      <a16:creationId xmlns:a16="http://schemas.microsoft.com/office/drawing/2014/main" id="{41B256AE-680D-4CCC-B51F-B69BF45F0365}"/>
                    </a:ext>
                  </a:extLst>
                </p:cNvPr>
                <p:cNvSpPr txBox="1"/>
                <p:nvPr/>
              </p:nvSpPr>
              <p:spPr>
                <a:xfrm>
                  <a:off x="6549853" y="1696200"/>
                  <a:ext cx="1117204"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1" dirty="0">
                      <a:solidFill>
                        <a:prstClr val="black"/>
                      </a:solidFill>
                      <a:latin typeface="Century Gothic" panose="020B0502020202020204" pitchFamily="34" charset="0"/>
                      <a:ea typeface="微软雅黑" panose="020B0503020204020204" pitchFamily="34" charset="-122"/>
                      <a:sym typeface="+mn-lt"/>
                    </a:rPr>
                    <a:t>选题依据</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endParaRPr>
                </a:p>
              </p:txBody>
            </p:sp>
            <p:sp>
              <p:nvSpPr>
                <p:cNvPr id="33" name="椭圆 32">
                  <a:extLst>
                    <a:ext uri="{FF2B5EF4-FFF2-40B4-BE49-F238E27FC236}">
                      <a16:creationId xmlns:a16="http://schemas.microsoft.com/office/drawing/2014/main" id="{4CD969C8-E62F-446D-85AA-293C5C9F7396}"/>
                    </a:ext>
                  </a:extLst>
                </p:cNvPr>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grpSp>
            <p:nvGrpSpPr>
              <p:cNvPr id="71" name="组合 70"/>
              <p:cNvGrpSpPr/>
              <p:nvPr/>
            </p:nvGrpSpPr>
            <p:grpSpPr>
              <a:xfrm>
                <a:off x="6597449" y="2185044"/>
                <a:ext cx="2674455" cy="620713"/>
                <a:chOff x="5855427" y="1647453"/>
                <a:chExt cx="2674455" cy="620713"/>
              </a:xfrm>
            </p:grpSpPr>
            <p:sp>
              <p:nvSpPr>
                <p:cNvPr id="72" name="文本框 71">
                  <a:extLst>
                    <a:ext uri="{FF2B5EF4-FFF2-40B4-BE49-F238E27FC236}">
                      <a16:creationId xmlns:a16="http://schemas.microsoft.com/office/drawing/2014/main" id="{41B256AE-680D-4CCC-B51F-B69BF45F0365}"/>
                    </a:ext>
                  </a:extLst>
                </p:cNvPr>
                <p:cNvSpPr txBox="1"/>
                <p:nvPr/>
              </p:nvSpPr>
              <p:spPr>
                <a:xfrm>
                  <a:off x="6549853" y="1696200"/>
                  <a:ext cx="198002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1" dirty="0">
                      <a:solidFill>
                        <a:prstClr val="black"/>
                      </a:solidFill>
                      <a:latin typeface="Century Gothic" panose="020B0502020202020204" pitchFamily="34" charset="0"/>
                      <a:ea typeface="微软雅黑" panose="020B0503020204020204" pitchFamily="34" charset="-122"/>
                      <a:sym typeface="+mn-lt"/>
                    </a:rPr>
                    <a:t>研究内容</a:t>
                  </a:r>
                  <a:endPar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endParaRPr>
                </a:p>
              </p:txBody>
            </p:sp>
            <p:sp>
              <p:nvSpPr>
                <p:cNvPr id="73" name="椭圆 72">
                  <a:extLst>
                    <a:ext uri="{FF2B5EF4-FFF2-40B4-BE49-F238E27FC236}">
                      <a16:creationId xmlns:a16="http://schemas.microsoft.com/office/drawing/2014/main" id="{4CD969C8-E62F-446D-85AA-293C5C9F7396}"/>
                    </a:ext>
                  </a:extLst>
                </p:cNvPr>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2</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grpSp>
            <p:nvGrpSpPr>
              <p:cNvPr id="75" name="组合 74"/>
              <p:cNvGrpSpPr/>
              <p:nvPr/>
            </p:nvGrpSpPr>
            <p:grpSpPr>
              <a:xfrm>
                <a:off x="6597449" y="3221216"/>
                <a:ext cx="1811630" cy="620713"/>
                <a:chOff x="5855427" y="1647453"/>
                <a:chExt cx="1811630" cy="620713"/>
              </a:xfrm>
            </p:grpSpPr>
            <p:sp>
              <p:nvSpPr>
                <p:cNvPr id="76" name="文本框 75">
                  <a:extLst>
                    <a:ext uri="{FF2B5EF4-FFF2-40B4-BE49-F238E27FC236}">
                      <a16:creationId xmlns:a16="http://schemas.microsoft.com/office/drawing/2014/main" id="{41B256AE-680D-4CCC-B51F-B69BF45F0365}"/>
                    </a:ext>
                  </a:extLst>
                </p:cNvPr>
                <p:cNvSpPr txBox="1"/>
                <p:nvPr/>
              </p:nvSpPr>
              <p:spPr>
                <a:xfrm>
                  <a:off x="6549853" y="1696200"/>
                  <a:ext cx="1117204"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rPr>
                    <a:t>研究方案</a:t>
                  </a:r>
                </a:p>
              </p:txBody>
            </p:sp>
            <p:sp>
              <p:nvSpPr>
                <p:cNvPr id="77" name="椭圆 76">
                  <a:extLst>
                    <a:ext uri="{FF2B5EF4-FFF2-40B4-BE49-F238E27FC236}">
                      <a16:creationId xmlns:a16="http://schemas.microsoft.com/office/drawing/2014/main" id="{4CD969C8-E62F-446D-85AA-293C5C9F7396}"/>
                    </a:ext>
                  </a:extLst>
                </p:cNvPr>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3</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sp>
            <p:nvSpPr>
              <p:cNvPr id="81" name="椭圆 80">
                <a:extLst>
                  <a:ext uri="{FF2B5EF4-FFF2-40B4-BE49-F238E27FC236}">
                    <a16:creationId xmlns:a16="http://schemas.microsoft.com/office/drawing/2014/main" id="{4CD969C8-E62F-446D-85AA-293C5C9F7396}"/>
                  </a:ext>
                </a:extLst>
              </p:cNvPr>
              <p:cNvSpPr/>
              <p:nvPr/>
            </p:nvSpPr>
            <p:spPr>
              <a:xfrm>
                <a:off x="6597449" y="4257388"/>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4</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nvGrpSpPr>
              <p:cNvPr id="17" name="组合 16"/>
              <p:cNvGrpSpPr/>
              <p:nvPr/>
            </p:nvGrpSpPr>
            <p:grpSpPr>
              <a:xfrm>
                <a:off x="6597449" y="4281761"/>
                <a:ext cx="1811630" cy="1632512"/>
                <a:chOff x="5855427" y="635654"/>
                <a:chExt cx="1811630" cy="1632512"/>
              </a:xfrm>
            </p:grpSpPr>
            <p:sp>
              <p:nvSpPr>
                <p:cNvPr id="18" name="文本框 17">
                  <a:extLst>
                    <a:ext uri="{FF2B5EF4-FFF2-40B4-BE49-F238E27FC236}">
                      <a16:creationId xmlns:a16="http://schemas.microsoft.com/office/drawing/2014/main" id="{41B256AE-680D-4CCC-B51F-B69BF45F0365}"/>
                    </a:ext>
                  </a:extLst>
                </p:cNvPr>
                <p:cNvSpPr txBox="1"/>
                <p:nvPr/>
              </p:nvSpPr>
              <p:spPr>
                <a:xfrm>
                  <a:off x="6549853" y="635654"/>
                  <a:ext cx="1117204" cy="5232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rPr>
                    <a:t>预期成果</a:t>
                  </a:r>
                </a:p>
              </p:txBody>
            </p:sp>
            <p:sp>
              <p:nvSpPr>
                <p:cNvPr id="19" name="椭圆 18">
                  <a:extLst>
                    <a:ext uri="{FF2B5EF4-FFF2-40B4-BE49-F238E27FC236}">
                      <a16:creationId xmlns:a16="http://schemas.microsoft.com/office/drawing/2014/main" id="{4CD969C8-E62F-446D-85AA-293C5C9F7396}"/>
                    </a:ext>
                  </a:extLst>
                </p:cNvPr>
                <p:cNvSpPr/>
                <p:nvPr/>
              </p:nvSpPr>
              <p:spPr>
                <a:xfrm>
                  <a:off x="5855427" y="1647453"/>
                  <a:ext cx="620712" cy="6207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5</a:t>
                  </a:r>
                  <a:endParaRPr kumimoji="0" lang="zh-CN" altLang="en-US" sz="32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grpSp>
        <p:sp>
          <p:nvSpPr>
            <p:cNvPr id="4" name="文本框 3">
              <a:extLst>
                <a:ext uri="{FF2B5EF4-FFF2-40B4-BE49-F238E27FC236}">
                  <a16:creationId xmlns:a16="http://schemas.microsoft.com/office/drawing/2014/main" id="{F4DEC4D3-0110-B84D-3F51-8662CBFAACB7}"/>
                </a:ext>
              </a:extLst>
            </p:cNvPr>
            <p:cNvSpPr txBox="1"/>
            <p:nvPr/>
          </p:nvSpPr>
          <p:spPr>
            <a:xfrm>
              <a:off x="8164208" y="5109275"/>
              <a:ext cx="269817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rPr>
                <a:t>研究基础</a:t>
              </a:r>
            </a:p>
          </p:txBody>
        </p:sp>
      </p:gr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2993171" cy="857460"/>
            <a:chOff x="5588007" y="1590635"/>
            <a:chExt cx="2993171" cy="857460"/>
          </a:xfrm>
        </p:grpSpPr>
        <p:sp>
          <p:nvSpPr>
            <p:cNvPr id="19" name="文本框 18">
              <a:extLst>
                <a:ext uri="{FF2B5EF4-FFF2-40B4-BE49-F238E27FC236}">
                  <a16:creationId xmlns:a16="http://schemas.microsoft.com/office/drawing/2014/main" id="{41B256AE-680D-4CCC-B51F-B69BF45F0365}"/>
                </a:ext>
              </a:extLst>
            </p:cNvPr>
            <p:cNvSpPr txBox="1"/>
            <p:nvPr/>
          </p:nvSpPr>
          <p:spPr>
            <a:xfrm>
              <a:off x="6549853" y="1696200"/>
              <a:ext cx="2031325" cy="646331"/>
            </a:xfrm>
            <a:prstGeom prst="rect">
              <a:avLst/>
            </a:prstGeom>
            <a:noFill/>
          </p:spPr>
          <p:txBody>
            <a:bodyPr wrap="none">
              <a:spAutoFit/>
            </a:bodyPr>
            <a:lstStyle/>
            <a:p>
              <a:pPr lvl="0">
                <a:defRPr/>
              </a:pPr>
              <a:r>
                <a:rPr lang="zh-CN" altLang="en-US" sz="3600" b="1" dirty="0">
                  <a:solidFill>
                    <a:prstClr val="black"/>
                  </a:solidFill>
                  <a:latin typeface="Century Gothic" panose="020B0502020202020204" pitchFamily="34" charset="0"/>
                  <a:ea typeface="微软雅黑" panose="020B0503020204020204" pitchFamily="34" charset="-122"/>
                  <a:sym typeface="+mn-lt"/>
                </a:rPr>
                <a:t>选题依据</a:t>
              </a:r>
            </a:p>
          </p:txBody>
        </p:sp>
        <p:sp>
          <p:nvSpPr>
            <p:cNvPr id="20" name="椭圆 19">
              <a:extLst>
                <a:ext uri="{FF2B5EF4-FFF2-40B4-BE49-F238E27FC236}">
                  <a16:creationId xmlns:a16="http://schemas.microsoft.com/office/drawing/2014/main" id="{4CD969C8-E62F-446D-85AA-293C5C9F7396}"/>
                </a:ext>
              </a:extLst>
            </p:cNvPr>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rPr>
                <a:t>1</a:t>
              </a:r>
              <a:endParaRPr kumimoji="0" lang="zh-CN" altLang="en-US"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cs typeface="+mn-cs"/>
              </a:endParaRPr>
            </a:p>
          </p:txBody>
        </p:sp>
      </p:grpSp>
    </p:spTree>
    <p:extLst>
      <p:ext uri="{BB962C8B-B14F-4D97-AF65-F5344CB8AC3E}">
        <p14:creationId xmlns:p14="http://schemas.microsoft.com/office/powerpoint/2010/main" val="46767066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50363F-5C35-60EE-9507-5E9CB1E3B6CF}"/>
              </a:ext>
            </a:extLst>
          </p:cNvPr>
          <p:cNvSpPr>
            <a:spLocks noGrp="1"/>
          </p:cNvSpPr>
          <p:nvPr>
            <p:ph type="title"/>
          </p:nvPr>
        </p:nvSpPr>
        <p:spPr/>
        <p:txBody>
          <a:bodyPr/>
          <a:lstStyle/>
          <a:p>
            <a:r>
              <a:rPr lang="zh-CN" altLang="en-US" dirty="0"/>
              <a:t>项目背景</a:t>
            </a:r>
          </a:p>
        </p:txBody>
      </p:sp>
      <p:sp>
        <p:nvSpPr>
          <p:cNvPr id="3" name="文本框 2">
            <a:extLst>
              <a:ext uri="{FF2B5EF4-FFF2-40B4-BE49-F238E27FC236}">
                <a16:creationId xmlns:a16="http://schemas.microsoft.com/office/drawing/2014/main" id="{F73A7D32-EBB5-0059-4C1D-42475B0A503A}"/>
              </a:ext>
            </a:extLst>
          </p:cNvPr>
          <p:cNvSpPr txBox="1"/>
          <p:nvPr/>
        </p:nvSpPr>
        <p:spPr>
          <a:xfrm>
            <a:off x="226772" y="848563"/>
            <a:ext cx="11470233" cy="5262979"/>
          </a:xfrm>
          <a:prstGeom prst="rect">
            <a:avLst/>
          </a:prstGeom>
          <a:noFill/>
        </p:spPr>
        <p:txBody>
          <a:bodyPr wrap="square" rtlCol="0">
            <a:spAutoFit/>
          </a:bodyPr>
          <a:lstStyle/>
          <a:p>
            <a:pPr indent="457200"/>
            <a:r>
              <a:rPr lang="zh-CN" altLang="en-US" sz="2400" dirty="0">
                <a:latin typeface="仿宋" panose="02010609060101010101" pitchFamily="49" charset="-122"/>
                <a:ea typeface="仿宋" panose="02010609060101010101" pitchFamily="49" charset="-122"/>
              </a:rPr>
              <a:t>海上测量与海洋观测任务中，拖曳声呐以其覆盖面广、分辨率高而成为核心装备，但在真实海况下，拖体受母船机动、海流剪切与涌浪耦合扰动的影响显著，易产生航迹偏离与姿态波动，导致探测效率下降；同时，拖缆</a:t>
            </a:r>
            <a:r>
              <a:rPr lang="en-US" altLang="zh-CN" sz="2400" dirty="0">
                <a:latin typeface="仿宋" panose="02010609060101010101" pitchFamily="49" charset="-122"/>
                <a:ea typeface="仿宋" panose="02010609060101010101" pitchFamily="49" charset="-122"/>
              </a:rPr>
              <a:t>—</a:t>
            </a:r>
            <a:r>
              <a:rPr lang="zh-CN" altLang="en-US" sz="2400" dirty="0">
                <a:latin typeface="仿宋" panose="02010609060101010101" pitchFamily="49" charset="-122"/>
                <a:ea typeface="仿宋" panose="02010609060101010101" pitchFamily="49" charset="-122"/>
              </a:rPr>
              <a:t>拖体的柔性动力学与母船操纵之间存在时滞，传统仅针对母船的航迹规划或仅针对拖体的局部避障难以兼顾直线保持、避碰安全与控制可实现性。</a:t>
            </a:r>
            <a:endParaRPr lang="en-US" altLang="zh-CN" sz="2400" dirty="0">
              <a:latin typeface="仿宋" panose="02010609060101010101" pitchFamily="49" charset="-122"/>
              <a:ea typeface="仿宋" panose="02010609060101010101" pitchFamily="49" charset="-122"/>
            </a:endParaRPr>
          </a:p>
          <a:p>
            <a:pPr indent="457200"/>
            <a:r>
              <a:rPr lang="zh-CN" altLang="en-US" sz="2400" dirty="0">
                <a:latin typeface="仿宋" panose="02010609060101010101" pitchFamily="49" charset="-122"/>
                <a:ea typeface="仿宋" panose="02010609060101010101" pitchFamily="49" charset="-122"/>
              </a:rPr>
              <a:t>现有研究主要存在三个问题：其一，</a:t>
            </a:r>
            <a:r>
              <a:rPr lang="zh-CN" altLang="en-US" sz="2400" b="1" dirty="0">
                <a:solidFill>
                  <a:srgbClr val="C00000"/>
                </a:solidFill>
                <a:latin typeface="仿宋" panose="02010609060101010101" pitchFamily="49" charset="-122"/>
                <a:ea typeface="仿宋" panose="02010609060101010101" pitchFamily="49" charset="-122"/>
              </a:rPr>
              <a:t>航迹规划上生成的轨迹效率较低</a:t>
            </a:r>
            <a:r>
              <a:rPr lang="zh-CN" altLang="en-US" sz="2400" dirty="0">
                <a:latin typeface="仿宋" panose="02010609060101010101" pitchFamily="49" charset="-122"/>
                <a:ea typeface="仿宋" panose="02010609060101010101" pitchFamily="49" charset="-122"/>
              </a:rPr>
              <a:t>，且人工势场法等方法容易陷入局部极小点导致求解失败，此外生成的路径时常难以满足海事规则以及船舶的运动学约束；其二，采用的经典</a:t>
            </a:r>
            <a:r>
              <a:rPr lang="en-US" altLang="zh-CN" sz="2400" dirty="0">
                <a:latin typeface="仿宋" panose="02010609060101010101" pitchFamily="49" charset="-122"/>
                <a:ea typeface="仿宋" panose="02010609060101010101" pitchFamily="49" charset="-122"/>
              </a:rPr>
              <a:t>PID</a:t>
            </a:r>
            <a:r>
              <a:rPr lang="zh-CN" altLang="en-US" sz="2400" dirty="0">
                <a:latin typeface="仿宋" panose="02010609060101010101" pitchFamily="49" charset="-122"/>
                <a:ea typeface="仿宋" panose="02010609060101010101" pitchFamily="49" charset="-122"/>
              </a:rPr>
              <a:t>、</a:t>
            </a:r>
            <a:r>
              <a:rPr lang="en-US" altLang="zh-CN" sz="2400" dirty="0">
                <a:latin typeface="仿宋" panose="02010609060101010101" pitchFamily="49" charset="-122"/>
                <a:ea typeface="仿宋" panose="02010609060101010101" pitchFamily="49" charset="-122"/>
              </a:rPr>
              <a:t>MPC</a:t>
            </a:r>
            <a:r>
              <a:rPr lang="zh-CN" altLang="en-US" sz="2400" b="1" dirty="0">
                <a:solidFill>
                  <a:srgbClr val="C00000"/>
                </a:solidFill>
                <a:latin typeface="仿宋" panose="02010609060101010101" pitchFamily="49" charset="-122"/>
                <a:ea typeface="仿宋" panose="02010609060101010101" pitchFamily="49" charset="-122"/>
              </a:rPr>
              <a:t>控制系统未考虑拖曳模型的特点</a:t>
            </a:r>
            <a:r>
              <a:rPr lang="zh-CN" altLang="en-US" sz="2400" dirty="0">
                <a:latin typeface="仿宋" panose="02010609060101010101" pitchFamily="49" charset="-122"/>
                <a:ea typeface="仿宋" panose="02010609060101010101" pitchFamily="49" charset="-122"/>
              </a:rPr>
              <a:t>，使得整个拖曳系统的实际轨迹与参考轨迹之间存在的差异较大；其三，缺少</a:t>
            </a:r>
            <a:r>
              <a:rPr lang="zh-CN" altLang="en-US" sz="2400" b="1" dirty="0">
                <a:solidFill>
                  <a:srgbClr val="C00000"/>
                </a:solidFill>
                <a:latin typeface="仿宋" panose="02010609060101010101" pitchFamily="49" charset="-122"/>
                <a:ea typeface="仿宋" panose="02010609060101010101" pitchFamily="49" charset="-122"/>
              </a:rPr>
              <a:t>对拖体系统位置的估计预测</a:t>
            </a:r>
            <a:r>
              <a:rPr lang="zh-CN" altLang="en-US" sz="2400" dirty="0">
                <a:latin typeface="仿宋" panose="02010609060101010101" pitchFamily="49" charset="-122"/>
                <a:ea typeface="仿宋" panose="02010609060101010101" pitchFamily="49" charset="-122"/>
              </a:rPr>
              <a:t>，由于拖体系统在水面以下，通常简单将拖绳视作刚体或使用经验公式来粗略估计拖体位置。</a:t>
            </a:r>
            <a:endParaRPr lang="en-US" altLang="zh-CN" sz="2400" dirty="0">
              <a:latin typeface="仿宋" panose="02010609060101010101" pitchFamily="49" charset="-122"/>
              <a:ea typeface="仿宋" panose="02010609060101010101" pitchFamily="49" charset="-122"/>
            </a:endParaRPr>
          </a:p>
          <a:p>
            <a:pPr indent="457200"/>
            <a:r>
              <a:rPr lang="zh-CN" altLang="en-US" sz="2400" dirty="0">
                <a:latin typeface="仿宋" panose="02010609060101010101" pitchFamily="49" charset="-122"/>
                <a:ea typeface="仿宋" panose="02010609060101010101" pitchFamily="49" charset="-122"/>
              </a:rPr>
              <a:t>为改变这一现状，本文将对拖曳声呐系统的轨迹规划控制策略进行研究，</a:t>
            </a:r>
            <a:r>
              <a:rPr lang="zh-CN" altLang="en-US" sz="2400" b="1" dirty="0">
                <a:solidFill>
                  <a:srgbClr val="C00000"/>
                </a:solidFill>
                <a:latin typeface="仿宋" panose="02010609060101010101" pitchFamily="49" charset="-122"/>
                <a:ea typeface="仿宋" panose="02010609060101010101" pitchFamily="49" charset="-122"/>
              </a:rPr>
              <a:t>提出水下声呐的位置估计方法并对母船进行轨迹规划与控制策略设计</a:t>
            </a:r>
            <a:r>
              <a:rPr lang="zh-CN" altLang="en-US" sz="2400" dirty="0">
                <a:latin typeface="仿宋" panose="02010609060101010101" pitchFamily="49" charset="-122"/>
                <a:ea typeface="仿宋" panose="02010609060101010101" pitchFamily="49" charset="-122"/>
              </a:rPr>
              <a:t>，从而使拖曳声呐系统能够实现无人自主轨迹规划控制、动态避障并为声呐系统工作提供良好的路径基础。</a:t>
            </a:r>
            <a:endParaRPr lang="en-US" altLang="zh-CN" sz="24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118286205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F6521B-6906-36C5-F775-1548DAC426EC}"/>
              </a:ext>
            </a:extLst>
          </p:cNvPr>
          <p:cNvSpPr>
            <a:spLocks noGrp="1"/>
          </p:cNvSpPr>
          <p:nvPr>
            <p:ph type="title"/>
          </p:nvPr>
        </p:nvSpPr>
        <p:spPr/>
        <p:txBody>
          <a:bodyPr/>
          <a:lstStyle/>
          <a:p>
            <a:r>
              <a:rPr lang="zh-CN" altLang="en-US" dirty="0"/>
              <a:t>参考：美国海上猎人号（</a:t>
            </a:r>
            <a:r>
              <a:rPr lang="en-US" altLang="zh-CN" dirty="0"/>
              <a:t>The Hunter)</a:t>
            </a:r>
            <a:r>
              <a:rPr lang="zh-CN" altLang="en-US" dirty="0"/>
              <a:t>反潜无人艇</a:t>
            </a:r>
          </a:p>
        </p:txBody>
      </p:sp>
      <p:pic>
        <p:nvPicPr>
          <p:cNvPr id="1026" name="Picture 2" descr="Sea Hunter">
            <a:extLst>
              <a:ext uri="{FF2B5EF4-FFF2-40B4-BE49-F238E27FC236}">
                <a16:creationId xmlns:a16="http://schemas.microsoft.com/office/drawing/2014/main" id="{13E9BF37-896F-519E-BBC4-84CE39A81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681" y="1975104"/>
            <a:ext cx="5170669" cy="3441801"/>
          </a:xfrm>
          <a:prstGeom prst="rect">
            <a:avLst/>
          </a:prstGeom>
          <a:noFill/>
          <a:extLst>
            <a:ext uri="{909E8E84-426E-40DD-AFC4-6F175D3DCCD1}">
              <a14:hiddenFill xmlns:a14="http://schemas.microsoft.com/office/drawing/2010/main">
                <a:solidFill>
                  <a:srgbClr val="FFFFFF"/>
                </a:solidFill>
              </a14:hiddenFill>
            </a:ext>
          </a:extLst>
        </p:spPr>
      </p:pic>
      <p:sp>
        <p:nvSpPr>
          <p:cNvPr id="9" name="椭圆 8">
            <a:extLst>
              <a:ext uri="{FF2B5EF4-FFF2-40B4-BE49-F238E27FC236}">
                <a16:creationId xmlns:a16="http://schemas.microsoft.com/office/drawing/2014/main" id="{0BB4DA50-4F96-C52F-2467-B1B4B8380508}"/>
              </a:ext>
            </a:extLst>
          </p:cNvPr>
          <p:cNvSpPr/>
          <p:nvPr/>
        </p:nvSpPr>
        <p:spPr>
          <a:xfrm>
            <a:off x="2195261" y="2037658"/>
            <a:ext cx="1360012" cy="1391342"/>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梯形 9">
            <a:extLst>
              <a:ext uri="{FF2B5EF4-FFF2-40B4-BE49-F238E27FC236}">
                <a16:creationId xmlns:a16="http://schemas.microsoft.com/office/drawing/2014/main" id="{B4E7B008-E474-8EBA-958A-FFA2C791D598}"/>
              </a:ext>
            </a:extLst>
          </p:cNvPr>
          <p:cNvSpPr/>
          <p:nvPr/>
        </p:nvSpPr>
        <p:spPr>
          <a:xfrm>
            <a:off x="2558734" y="5277381"/>
            <a:ext cx="643737" cy="716890"/>
          </a:xfrm>
          <a:prstGeom prst="trapezoid">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a:t>S</a:t>
            </a:r>
            <a:endParaRPr lang="zh-CN" altLang="en-US" dirty="0"/>
          </a:p>
        </p:txBody>
      </p:sp>
      <p:sp>
        <p:nvSpPr>
          <p:cNvPr id="11" name="梯形 10">
            <a:extLst>
              <a:ext uri="{FF2B5EF4-FFF2-40B4-BE49-F238E27FC236}">
                <a16:creationId xmlns:a16="http://schemas.microsoft.com/office/drawing/2014/main" id="{CC4FCB9B-4D61-A3BA-DB04-28F60014FDC7}"/>
              </a:ext>
            </a:extLst>
          </p:cNvPr>
          <p:cNvSpPr/>
          <p:nvPr/>
        </p:nvSpPr>
        <p:spPr>
          <a:xfrm rot="12677561">
            <a:off x="2500579" y="2412833"/>
            <a:ext cx="643737" cy="716890"/>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mc:Choice xmlns:p14="http://schemas.microsoft.com/office/powerpoint/2010/main" Requires="p14">
          <p:contentPart p14:bwMode="auto" r:id="rId3">
            <p14:nvContentPartPr>
              <p14:cNvPr id="13" name="墨迹 12">
                <a:extLst>
                  <a:ext uri="{FF2B5EF4-FFF2-40B4-BE49-F238E27FC236}">
                    <a16:creationId xmlns:a16="http://schemas.microsoft.com/office/drawing/2014/main" id="{E53F745C-5B7F-BC40-39C1-7451A13AFFAF}"/>
                  </a:ext>
                </a:extLst>
              </p14:cNvPr>
              <p14:cNvContentPartPr/>
              <p14:nvPr/>
            </p14:nvContentPartPr>
            <p14:xfrm>
              <a:off x="2918592" y="3788755"/>
              <a:ext cx="720" cy="1477800"/>
            </p14:xfrm>
          </p:contentPart>
        </mc:Choice>
        <mc:Fallback>
          <p:pic>
            <p:nvPicPr>
              <p:cNvPr id="13" name="墨迹 12">
                <a:extLst>
                  <a:ext uri="{FF2B5EF4-FFF2-40B4-BE49-F238E27FC236}">
                    <a16:creationId xmlns:a16="http://schemas.microsoft.com/office/drawing/2014/main" id="{E53F745C-5B7F-BC40-39C1-7451A13AFFAF}"/>
                  </a:ext>
                </a:extLst>
              </p:cNvPr>
              <p:cNvPicPr/>
              <p:nvPr/>
            </p:nvPicPr>
            <p:blipFill>
              <a:blip r:embed="rId4"/>
              <a:stretch>
                <a:fillRect/>
              </a:stretch>
            </p:blipFill>
            <p:spPr>
              <a:xfrm>
                <a:off x="2906352" y="3782635"/>
                <a:ext cx="25200" cy="1490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5" name="墨迹 14">
                <a:extLst>
                  <a:ext uri="{FF2B5EF4-FFF2-40B4-BE49-F238E27FC236}">
                    <a16:creationId xmlns:a16="http://schemas.microsoft.com/office/drawing/2014/main" id="{573D658A-21C9-41E3-09DE-D36A576BED4B}"/>
                  </a:ext>
                </a:extLst>
              </p14:cNvPr>
              <p14:cNvContentPartPr/>
              <p14:nvPr/>
            </p14:nvContentPartPr>
            <p14:xfrm>
              <a:off x="2918592" y="2691475"/>
              <a:ext cx="1112400" cy="1119600"/>
            </p14:xfrm>
          </p:contentPart>
        </mc:Choice>
        <mc:Fallback>
          <p:pic>
            <p:nvPicPr>
              <p:cNvPr id="15" name="墨迹 14">
                <a:extLst>
                  <a:ext uri="{FF2B5EF4-FFF2-40B4-BE49-F238E27FC236}">
                    <a16:creationId xmlns:a16="http://schemas.microsoft.com/office/drawing/2014/main" id="{573D658A-21C9-41E3-09DE-D36A576BED4B}"/>
                  </a:ext>
                </a:extLst>
              </p:cNvPr>
              <p:cNvPicPr/>
              <p:nvPr/>
            </p:nvPicPr>
            <p:blipFill>
              <a:blip r:embed="rId6"/>
              <a:stretch>
                <a:fillRect/>
              </a:stretch>
            </p:blipFill>
            <p:spPr>
              <a:xfrm>
                <a:off x="2912472" y="2685355"/>
                <a:ext cx="1124640" cy="11318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7" name="墨迹 16">
                <a:extLst>
                  <a:ext uri="{FF2B5EF4-FFF2-40B4-BE49-F238E27FC236}">
                    <a16:creationId xmlns:a16="http://schemas.microsoft.com/office/drawing/2014/main" id="{26F21AD2-C89C-7525-FA0B-8E83A6266FFA}"/>
                  </a:ext>
                </a:extLst>
              </p14:cNvPr>
              <p14:cNvContentPartPr/>
              <p14:nvPr/>
            </p14:nvContentPartPr>
            <p14:xfrm>
              <a:off x="4030272" y="1792195"/>
              <a:ext cx="720" cy="899640"/>
            </p14:xfrm>
          </p:contentPart>
        </mc:Choice>
        <mc:Fallback>
          <p:pic>
            <p:nvPicPr>
              <p:cNvPr id="17" name="墨迹 16">
                <a:extLst>
                  <a:ext uri="{FF2B5EF4-FFF2-40B4-BE49-F238E27FC236}">
                    <a16:creationId xmlns:a16="http://schemas.microsoft.com/office/drawing/2014/main" id="{26F21AD2-C89C-7525-FA0B-8E83A6266FFA}"/>
                  </a:ext>
                </a:extLst>
              </p:cNvPr>
              <p:cNvPicPr/>
              <p:nvPr/>
            </p:nvPicPr>
            <p:blipFill>
              <a:blip r:embed="rId8"/>
              <a:stretch>
                <a:fillRect/>
              </a:stretch>
            </p:blipFill>
            <p:spPr>
              <a:xfrm>
                <a:off x="4018032" y="1786075"/>
                <a:ext cx="25200" cy="9118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9" name="墨迹 18">
                <a:extLst>
                  <a:ext uri="{FF2B5EF4-FFF2-40B4-BE49-F238E27FC236}">
                    <a16:creationId xmlns:a16="http://schemas.microsoft.com/office/drawing/2014/main" id="{E8A45207-431C-CC52-FEC8-175F1307BA74}"/>
                  </a:ext>
                </a:extLst>
              </p14:cNvPr>
              <p14:cNvContentPartPr/>
              <p14:nvPr/>
            </p14:nvContentPartPr>
            <p14:xfrm>
              <a:off x="2992032" y="1301875"/>
              <a:ext cx="1046160" cy="490320"/>
            </p14:xfrm>
          </p:contentPart>
        </mc:Choice>
        <mc:Fallback>
          <p:pic>
            <p:nvPicPr>
              <p:cNvPr id="19" name="墨迹 18">
                <a:extLst>
                  <a:ext uri="{FF2B5EF4-FFF2-40B4-BE49-F238E27FC236}">
                    <a16:creationId xmlns:a16="http://schemas.microsoft.com/office/drawing/2014/main" id="{E8A45207-431C-CC52-FEC8-175F1307BA74}"/>
                  </a:ext>
                </a:extLst>
              </p:cNvPr>
              <p:cNvPicPr/>
              <p:nvPr/>
            </p:nvPicPr>
            <p:blipFill>
              <a:blip r:embed="rId10"/>
              <a:stretch>
                <a:fillRect/>
              </a:stretch>
            </p:blipFill>
            <p:spPr>
              <a:xfrm>
                <a:off x="2985912" y="1295755"/>
                <a:ext cx="1058400" cy="502560"/>
              </a:xfrm>
              <a:prstGeom prst="rect">
                <a:avLst/>
              </a:prstGeom>
            </p:spPr>
          </p:pic>
        </mc:Fallback>
      </mc:AlternateContent>
      <p:sp>
        <p:nvSpPr>
          <p:cNvPr id="20" name="等腰三角形 19">
            <a:extLst>
              <a:ext uri="{FF2B5EF4-FFF2-40B4-BE49-F238E27FC236}">
                <a16:creationId xmlns:a16="http://schemas.microsoft.com/office/drawing/2014/main" id="{E644AD1D-695F-FE51-C488-69EC9408AD2F}"/>
              </a:ext>
            </a:extLst>
          </p:cNvPr>
          <p:cNvSpPr/>
          <p:nvPr/>
        </p:nvSpPr>
        <p:spPr>
          <a:xfrm>
            <a:off x="2728570" y="987552"/>
            <a:ext cx="473901" cy="480131"/>
          </a:xfrm>
          <a:prstGeom prst="triangle">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dirty="0">
                <a:solidFill>
                  <a:srgbClr val="FFC000"/>
                </a:solidFill>
              </a:rPr>
              <a:t>G</a:t>
            </a:r>
            <a:endParaRPr lang="zh-CN" altLang="en-US" dirty="0">
              <a:solidFill>
                <a:srgbClr val="FFC000"/>
              </a:solidFill>
            </a:endParaRPr>
          </a:p>
        </p:txBody>
      </p:sp>
    </p:spTree>
    <p:extLst>
      <p:ext uri="{BB962C8B-B14F-4D97-AF65-F5344CB8AC3E}">
        <p14:creationId xmlns:p14="http://schemas.microsoft.com/office/powerpoint/2010/main" val="145284197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CAFEB59-BDC7-02B9-57C6-012E4C14C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76" y="0"/>
            <a:ext cx="11653114" cy="3218688"/>
          </a:xfrm>
          <a:prstGeom prst="rect">
            <a:avLst/>
          </a:prstGeom>
        </p:spPr>
      </p:pic>
      <p:pic>
        <p:nvPicPr>
          <p:cNvPr id="4" name="图片 3">
            <a:extLst>
              <a:ext uri="{FF2B5EF4-FFF2-40B4-BE49-F238E27FC236}">
                <a16:creationId xmlns:a16="http://schemas.microsoft.com/office/drawing/2014/main" id="{FBA3AF8E-7865-5DA5-3E2F-586A3BFE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2268" y="3042067"/>
            <a:ext cx="6011359" cy="3058810"/>
          </a:xfrm>
          <a:prstGeom prst="rect">
            <a:avLst/>
          </a:prstGeom>
        </p:spPr>
      </p:pic>
      <p:pic>
        <p:nvPicPr>
          <p:cNvPr id="6" name="图片 5">
            <a:extLst>
              <a:ext uri="{FF2B5EF4-FFF2-40B4-BE49-F238E27FC236}">
                <a16:creationId xmlns:a16="http://schemas.microsoft.com/office/drawing/2014/main" id="{F862387F-2C13-C0D0-A6EF-4BD8A1D70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513" y="3494837"/>
            <a:ext cx="3884791" cy="2481754"/>
          </a:xfrm>
          <a:prstGeom prst="rect">
            <a:avLst/>
          </a:prstGeom>
        </p:spPr>
      </p:pic>
      <p:sp>
        <p:nvSpPr>
          <p:cNvPr id="2" name="标题 1">
            <a:extLst>
              <a:ext uri="{FF2B5EF4-FFF2-40B4-BE49-F238E27FC236}">
                <a16:creationId xmlns:a16="http://schemas.microsoft.com/office/drawing/2014/main" id="{8EB5B615-DEDA-D114-4A32-9BA03FE83FE2}"/>
              </a:ext>
            </a:extLst>
          </p:cNvPr>
          <p:cNvSpPr>
            <a:spLocks noGrp="1"/>
          </p:cNvSpPr>
          <p:nvPr>
            <p:ph type="title"/>
          </p:nvPr>
        </p:nvSpPr>
        <p:spPr>
          <a:xfrm>
            <a:off x="2033092" y="1924189"/>
            <a:ext cx="8643848" cy="480131"/>
          </a:xfrm>
        </p:spPr>
        <p:txBody>
          <a:bodyPr/>
          <a:lstStyle/>
          <a:p>
            <a:r>
              <a:rPr lang="zh-CN" altLang="en-US" dirty="0"/>
              <a:t>现有研究：基于</a:t>
            </a:r>
            <a:r>
              <a:rPr lang="en-US" altLang="zh-CN" dirty="0"/>
              <a:t>COLREG</a:t>
            </a:r>
            <a:r>
              <a:rPr lang="zh-CN" altLang="en-US" dirty="0"/>
              <a:t>规则的混合</a:t>
            </a:r>
            <a:r>
              <a:rPr lang="en-US" altLang="zh-CN" dirty="0"/>
              <a:t>A*</a:t>
            </a:r>
            <a:endParaRPr lang="zh-CN" altLang="en-US" dirty="0"/>
          </a:p>
        </p:txBody>
      </p:sp>
    </p:spTree>
    <p:extLst>
      <p:ext uri="{BB962C8B-B14F-4D97-AF65-F5344CB8AC3E}">
        <p14:creationId xmlns:p14="http://schemas.microsoft.com/office/powerpoint/2010/main" val="232500304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4BF27D3-5ECC-624C-6A38-16ADFE9B4624}"/>
              </a:ext>
            </a:extLst>
          </p:cNvPr>
          <p:cNvPicPr>
            <a:picLocks noChangeAspect="1"/>
          </p:cNvPicPr>
          <p:nvPr/>
        </p:nvPicPr>
        <p:blipFill>
          <a:blip r:embed="rId2">
            <a:extLst>
              <a:ext uri="{28A0092B-C50C-407E-A947-70E740481C1C}">
                <a14:useLocalDpi xmlns:a14="http://schemas.microsoft.com/office/drawing/2010/main" val="0"/>
              </a:ext>
            </a:extLst>
          </a:blip>
          <a:srcRect t="15058" b="18387"/>
          <a:stretch>
            <a:fillRect/>
          </a:stretch>
        </p:blipFill>
        <p:spPr>
          <a:xfrm>
            <a:off x="-1" y="51206"/>
            <a:ext cx="12192000" cy="2360170"/>
          </a:xfrm>
          <a:prstGeom prst="rect">
            <a:avLst/>
          </a:prstGeom>
        </p:spPr>
      </p:pic>
      <p:pic>
        <p:nvPicPr>
          <p:cNvPr id="4" name="图片 3">
            <a:extLst>
              <a:ext uri="{FF2B5EF4-FFF2-40B4-BE49-F238E27FC236}">
                <a16:creationId xmlns:a16="http://schemas.microsoft.com/office/drawing/2014/main" id="{3BCE018C-7495-7799-B19B-C8435D0FC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15" y="2277681"/>
            <a:ext cx="3808781" cy="4580319"/>
          </a:xfrm>
          <a:prstGeom prst="rect">
            <a:avLst/>
          </a:prstGeom>
        </p:spPr>
      </p:pic>
      <p:sp>
        <p:nvSpPr>
          <p:cNvPr id="2" name="标题 1">
            <a:extLst>
              <a:ext uri="{FF2B5EF4-FFF2-40B4-BE49-F238E27FC236}">
                <a16:creationId xmlns:a16="http://schemas.microsoft.com/office/drawing/2014/main" id="{3E7FFFD5-2578-E033-AA1F-80CE8D8F3BF0}"/>
              </a:ext>
            </a:extLst>
          </p:cNvPr>
          <p:cNvSpPr>
            <a:spLocks noGrp="1"/>
          </p:cNvSpPr>
          <p:nvPr>
            <p:ph type="title"/>
          </p:nvPr>
        </p:nvSpPr>
        <p:spPr>
          <a:xfrm>
            <a:off x="4250081" y="322219"/>
            <a:ext cx="8643848" cy="480131"/>
          </a:xfrm>
        </p:spPr>
        <p:txBody>
          <a:bodyPr/>
          <a:lstStyle/>
          <a:p>
            <a:r>
              <a:rPr lang="zh-CN" altLang="en-US" dirty="0"/>
              <a:t>现有研究：混合</a:t>
            </a:r>
            <a:r>
              <a:rPr lang="en-US" altLang="zh-CN" dirty="0"/>
              <a:t>A*+</a:t>
            </a:r>
            <a:r>
              <a:rPr lang="zh-CN" altLang="en-US" dirty="0"/>
              <a:t>人工势场法</a:t>
            </a:r>
          </a:p>
        </p:txBody>
      </p:sp>
      <p:pic>
        <p:nvPicPr>
          <p:cNvPr id="8" name="图片 7">
            <a:extLst>
              <a:ext uri="{FF2B5EF4-FFF2-40B4-BE49-F238E27FC236}">
                <a16:creationId xmlns:a16="http://schemas.microsoft.com/office/drawing/2014/main" id="{43F74F0C-2F6B-03B8-0566-9AA4476B90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673" y="2941698"/>
            <a:ext cx="5183962" cy="3385980"/>
          </a:xfrm>
          <a:prstGeom prst="rect">
            <a:avLst/>
          </a:prstGeom>
        </p:spPr>
      </p:pic>
    </p:spTree>
    <p:extLst>
      <p:ext uri="{BB962C8B-B14F-4D97-AF65-F5344CB8AC3E}">
        <p14:creationId xmlns:p14="http://schemas.microsoft.com/office/powerpoint/2010/main" val="296931595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2993171" cy="857460"/>
            <a:chOff x="5588007" y="1590635"/>
            <a:chExt cx="2993171" cy="857460"/>
          </a:xfrm>
        </p:grpSpPr>
        <p:sp>
          <p:nvSpPr>
            <p:cNvPr id="19" name="文本框 18">
              <a:extLst>
                <a:ext uri="{FF2B5EF4-FFF2-40B4-BE49-F238E27FC236}">
                  <a16:creationId xmlns:a16="http://schemas.microsoft.com/office/drawing/2014/main" id="{41B256AE-680D-4CCC-B51F-B69BF45F0365}"/>
                </a:ext>
              </a:extLst>
            </p:cNvPr>
            <p:cNvSpPr txBox="1"/>
            <p:nvPr/>
          </p:nvSpPr>
          <p:spPr>
            <a:xfrm>
              <a:off x="6549853" y="1696200"/>
              <a:ext cx="2031325" cy="646331"/>
            </a:xfrm>
            <a:prstGeom prst="rect">
              <a:avLst/>
            </a:prstGeom>
            <a:noFill/>
          </p:spPr>
          <p:txBody>
            <a:bodyPr wrap="none">
              <a:spAutoFit/>
            </a:bodyPr>
            <a:lstStyle/>
            <a:p>
              <a:pPr lvl="0">
                <a:defRPr/>
              </a:pPr>
              <a:r>
                <a:rPr lang="zh-CN" altLang="en-US" sz="3600" b="1" dirty="0">
                  <a:solidFill>
                    <a:prstClr val="black"/>
                  </a:solidFill>
                  <a:latin typeface="Century Gothic" panose="020B0502020202020204" pitchFamily="34" charset="0"/>
                  <a:ea typeface="微软雅黑" panose="020B0503020204020204" pitchFamily="34" charset="-122"/>
                  <a:sym typeface="+mn-lt"/>
                </a:rPr>
                <a:t>研究内容</a:t>
              </a:r>
            </a:p>
          </p:txBody>
        </p:sp>
        <p:sp>
          <p:nvSpPr>
            <p:cNvPr id="20" name="椭圆 19">
              <a:extLst>
                <a:ext uri="{FF2B5EF4-FFF2-40B4-BE49-F238E27FC236}">
                  <a16:creationId xmlns:a16="http://schemas.microsoft.com/office/drawing/2014/main" id="{4CD969C8-E62F-446D-85AA-293C5C9F7396}"/>
                </a:ext>
              </a:extLst>
            </p:cNvPr>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rPr>
                <a:t>2</a:t>
              </a:r>
              <a:endParaRPr kumimoji="0" lang="zh-CN" altLang="en-US"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39883014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F893AE-1E5B-DA66-11DF-E51B5EBA8970}"/>
              </a:ext>
            </a:extLst>
          </p:cNvPr>
          <p:cNvSpPr>
            <a:spLocks noGrp="1"/>
          </p:cNvSpPr>
          <p:nvPr>
            <p:ph type="title"/>
          </p:nvPr>
        </p:nvSpPr>
        <p:spPr/>
        <p:txBody>
          <a:bodyPr/>
          <a:lstStyle/>
          <a:p>
            <a:r>
              <a:rPr lang="zh-CN" altLang="en-US" dirty="0"/>
              <a:t>主要研究内容</a:t>
            </a:r>
          </a:p>
        </p:txBody>
      </p:sp>
      <p:sp>
        <p:nvSpPr>
          <p:cNvPr id="3" name="文本框 2">
            <a:extLst>
              <a:ext uri="{FF2B5EF4-FFF2-40B4-BE49-F238E27FC236}">
                <a16:creationId xmlns:a16="http://schemas.microsoft.com/office/drawing/2014/main" id="{42CC5320-A12F-2C70-7EFF-ED429635E618}"/>
              </a:ext>
            </a:extLst>
          </p:cNvPr>
          <p:cNvSpPr txBox="1"/>
          <p:nvPr/>
        </p:nvSpPr>
        <p:spPr>
          <a:xfrm>
            <a:off x="226772" y="848563"/>
            <a:ext cx="11470233" cy="5509200"/>
          </a:xfrm>
          <a:prstGeom prst="rect">
            <a:avLst/>
          </a:prstGeom>
          <a:noFill/>
        </p:spPr>
        <p:txBody>
          <a:bodyPr wrap="square" rtlCol="0">
            <a:spAutoFit/>
          </a:bodyPr>
          <a:lstStyle/>
          <a:p>
            <a:pPr indent="457200"/>
            <a:r>
              <a:rPr lang="zh-CN" altLang="en-US" sz="3200" dirty="0">
                <a:latin typeface="仿宋" panose="02010609060101010101" pitchFamily="49" charset="-122"/>
                <a:ea typeface="仿宋" panose="02010609060101010101" pitchFamily="49" charset="-122"/>
              </a:rPr>
              <a:t>针对拖曳声呐系统在海上测量任务中拖体易受船舶机动及海流扰动影响、航迹偏离参考直线的问题，提出一种结合路径规划与智能控制的拖曳声呐直线保持方法。首先，建立</a:t>
            </a:r>
            <a:r>
              <a:rPr lang="zh-CN" altLang="en-US" sz="3200" b="1" dirty="0">
                <a:solidFill>
                  <a:srgbClr val="C00000"/>
                </a:solidFill>
                <a:latin typeface="仿宋" panose="02010609060101010101" pitchFamily="49" charset="-122"/>
                <a:ea typeface="仿宋" panose="02010609060101010101" pitchFamily="49" charset="-122"/>
              </a:rPr>
              <a:t>拖曳系统动力学模型</a:t>
            </a:r>
            <a:r>
              <a:rPr lang="zh-CN" altLang="en-US" sz="3200" dirty="0">
                <a:latin typeface="仿宋" panose="02010609060101010101" pitchFamily="49" charset="-122"/>
                <a:ea typeface="仿宋" panose="02010609060101010101" pitchFamily="49" charset="-122"/>
              </a:rPr>
              <a:t>，</a:t>
            </a:r>
            <a:r>
              <a:rPr lang="zh-CN" altLang="en-US" sz="3200" b="1" dirty="0">
                <a:solidFill>
                  <a:srgbClr val="002060"/>
                </a:solidFill>
                <a:latin typeface="仿宋" panose="02010609060101010101" pitchFamily="49" charset="-122"/>
                <a:ea typeface="仿宋" panose="02010609060101010101" pitchFamily="49" charset="-122"/>
              </a:rPr>
              <a:t>分析母船</a:t>
            </a:r>
            <a:r>
              <a:rPr lang="en-US" altLang="zh-CN" sz="3200" b="1" dirty="0">
                <a:solidFill>
                  <a:srgbClr val="002060"/>
                </a:solidFill>
                <a:latin typeface="仿宋" panose="02010609060101010101" pitchFamily="49" charset="-122"/>
                <a:ea typeface="仿宋" panose="02010609060101010101" pitchFamily="49" charset="-122"/>
              </a:rPr>
              <a:t>–</a:t>
            </a:r>
            <a:r>
              <a:rPr lang="zh-CN" altLang="en-US" sz="3200" b="1" dirty="0">
                <a:solidFill>
                  <a:srgbClr val="002060"/>
                </a:solidFill>
                <a:latin typeface="仿宋" panose="02010609060101010101" pitchFamily="49" charset="-122"/>
                <a:ea typeface="仿宋" panose="02010609060101010101" pitchFamily="49" charset="-122"/>
              </a:rPr>
              <a:t>拖缆</a:t>
            </a:r>
            <a:r>
              <a:rPr lang="en-US" altLang="zh-CN" sz="3200" b="1" dirty="0">
                <a:solidFill>
                  <a:srgbClr val="002060"/>
                </a:solidFill>
                <a:latin typeface="仿宋" panose="02010609060101010101" pitchFamily="49" charset="-122"/>
                <a:ea typeface="仿宋" panose="02010609060101010101" pitchFamily="49" charset="-122"/>
              </a:rPr>
              <a:t>–</a:t>
            </a:r>
            <a:r>
              <a:rPr lang="zh-CN" altLang="en-US" sz="3200" b="1" dirty="0">
                <a:solidFill>
                  <a:srgbClr val="002060"/>
                </a:solidFill>
                <a:latin typeface="仿宋" panose="02010609060101010101" pitchFamily="49" charset="-122"/>
                <a:ea typeface="仿宋" panose="02010609060101010101" pitchFamily="49" charset="-122"/>
              </a:rPr>
              <a:t>拖体系统的运动特性与几何关系</a:t>
            </a:r>
            <a:r>
              <a:rPr lang="zh-CN" altLang="en-US" sz="3200" dirty="0">
                <a:latin typeface="仿宋" panose="02010609060101010101" pitchFamily="49" charset="-122"/>
                <a:ea typeface="仿宋" panose="02010609060101010101" pitchFamily="49" charset="-122"/>
              </a:rPr>
              <a:t>。此外，通过</a:t>
            </a:r>
            <a:r>
              <a:rPr lang="zh-CN" altLang="en-US" sz="3200" b="1" dirty="0">
                <a:solidFill>
                  <a:srgbClr val="C00000"/>
                </a:solidFill>
                <a:latin typeface="仿宋" panose="02010609060101010101" pitchFamily="49" charset="-122"/>
                <a:ea typeface="仿宋" panose="02010609060101010101" pitchFamily="49" charset="-122"/>
              </a:rPr>
              <a:t>深度学习算法</a:t>
            </a:r>
            <a:r>
              <a:rPr lang="zh-CN" altLang="en-US" sz="3200" dirty="0">
                <a:latin typeface="仿宋" panose="02010609060101010101" pitchFamily="49" charset="-122"/>
                <a:ea typeface="仿宋" panose="02010609060101010101" pitchFamily="49" charset="-122"/>
              </a:rPr>
              <a:t>进行</a:t>
            </a:r>
            <a:r>
              <a:rPr lang="zh-CN" altLang="en-US" sz="3200" b="1" dirty="0">
                <a:solidFill>
                  <a:srgbClr val="002060"/>
                </a:solidFill>
                <a:latin typeface="仿宋" panose="02010609060101010101" pitchFamily="49" charset="-122"/>
                <a:ea typeface="仿宋" panose="02010609060101010101" pitchFamily="49" charset="-122"/>
              </a:rPr>
              <a:t>声呐位置估计与它船轨迹预测</a:t>
            </a:r>
            <a:r>
              <a:rPr lang="zh-CN" altLang="en-US" sz="3200" dirty="0">
                <a:latin typeface="仿宋" panose="02010609060101010101" pitchFamily="49" charset="-122"/>
                <a:ea typeface="仿宋" panose="02010609060101010101" pitchFamily="49" charset="-122"/>
              </a:rPr>
              <a:t>。针对</a:t>
            </a:r>
            <a:r>
              <a:rPr lang="zh-CN" altLang="en-US" sz="3200" b="1" dirty="0">
                <a:solidFill>
                  <a:srgbClr val="C00000"/>
                </a:solidFill>
                <a:latin typeface="仿宋" panose="02010609060101010101" pitchFamily="49" charset="-122"/>
                <a:ea typeface="仿宋" panose="02010609060101010101" pitchFamily="49" charset="-122"/>
              </a:rPr>
              <a:t>全局路径规划</a:t>
            </a:r>
            <a:r>
              <a:rPr lang="zh-CN" altLang="en-US" sz="3200" dirty="0">
                <a:latin typeface="仿宋" panose="02010609060101010101" pitchFamily="49" charset="-122"/>
                <a:ea typeface="仿宋" panose="02010609060101010101" pitchFamily="49" charset="-122"/>
              </a:rPr>
              <a:t>，</a:t>
            </a:r>
            <a:r>
              <a:rPr lang="zh-CN" altLang="en-US" sz="3200" b="1" dirty="0">
                <a:solidFill>
                  <a:srgbClr val="002060"/>
                </a:solidFill>
                <a:latin typeface="仿宋" panose="02010609060101010101" pitchFamily="49" charset="-122"/>
                <a:ea typeface="仿宋" panose="02010609060101010101" pitchFamily="49" charset="-122"/>
              </a:rPr>
              <a:t>采用混合</a:t>
            </a:r>
            <a:r>
              <a:rPr lang="en-US" altLang="zh-CN" sz="3200" b="1" dirty="0">
                <a:solidFill>
                  <a:srgbClr val="002060"/>
                </a:solidFill>
                <a:latin typeface="仿宋" panose="02010609060101010101" pitchFamily="49" charset="-122"/>
                <a:ea typeface="仿宋" panose="02010609060101010101" pitchFamily="49" charset="-122"/>
              </a:rPr>
              <a:t>A*</a:t>
            </a:r>
            <a:r>
              <a:rPr lang="zh-CN" altLang="en-US" sz="3200" b="1" dirty="0">
                <a:solidFill>
                  <a:srgbClr val="002060"/>
                </a:solidFill>
                <a:latin typeface="仿宋" panose="02010609060101010101" pitchFamily="49" charset="-122"/>
                <a:ea typeface="仿宋" panose="02010609060101010101" pitchFamily="49" charset="-122"/>
              </a:rPr>
              <a:t>算法生成可行的航迹，优化启发函数并进行路径后处理</a:t>
            </a:r>
            <a:r>
              <a:rPr lang="zh-CN" altLang="en-US" sz="3200" dirty="0">
                <a:latin typeface="仿宋" panose="02010609060101010101" pitchFamily="49" charset="-122"/>
                <a:ea typeface="仿宋" panose="02010609060101010101" pitchFamily="49" charset="-122"/>
              </a:rPr>
              <a:t>，提高规划路径的连续性与可控性。在</a:t>
            </a:r>
            <a:r>
              <a:rPr lang="zh-CN" altLang="en-US" sz="3200" b="1" dirty="0">
                <a:solidFill>
                  <a:srgbClr val="C00000"/>
                </a:solidFill>
                <a:latin typeface="仿宋" panose="02010609060101010101" pitchFamily="49" charset="-122"/>
                <a:ea typeface="仿宋" panose="02010609060101010101" pitchFamily="49" charset="-122"/>
              </a:rPr>
              <a:t>局部路径规划</a:t>
            </a:r>
            <a:r>
              <a:rPr lang="zh-CN" altLang="en-US" sz="3200" dirty="0">
                <a:latin typeface="仿宋" panose="02010609060101010101" pitchFamily="49" charset="-122"/>
                <a:ea typeface="仿宋" panose="02010609060101010101" pitchFamily="49" charset="-122"/>
              </a:rPr>
              <a:t>阶段，</a:t>
            </a:r>
            <a:r>
              <a:rPr lang="zh-CN" altLang="en-US" sz="3200" b="1" dirty="0">
                <a:solidFill>
                  <a:srgbClr val="002060"/>
                </a:solidFill>
                <a:latin typeface="仿宋" panose="02010609060101010101" pitchFamily="49" charset="-122"/>
                <a:ea typeface="仿宋" panose="02010609060101010101" pitchFamily="49" charset="-122"/>
              </a:rPr>
              <a:t>引入改进的人工势场法（</a:t>
            </a:r>
            <a:r>
              <a:rPr lang="en-US" altLang="zh-CN" sz="3200" b="1" dirty="0">
                <a:solidFill>
                  <a:srgbClr val="002060"/>
                </a:solidFill>
                <a:latin typeface="仿宋" panose="02010609060101010101" pitchFamily="49" charset="-122"/>
                <a:ea typeface="仿宋" panose="02010609060101010101" pitchFamily="49" charset="-122"/>
              </a:rPr>
              <a:t>MPAPF</a:t>
            </a:r>
            <a:r>
              <a:rPr lang="zh-CN" altLang="en-US" sz="3200" b="1" dirty="0">
                <a:solidFill>
                  <a:srgbClr val="002060"/>
                </a:solidFill>
                <a:latin typeface="仿宋" panose="02010609060101010101" pitchFamily="49" charset="-122"/>
                <a:ea typeface="仿宋" panose="02010609060101010101" pitchFamily="49" charset="-122"/>
              </a:rPr>
              <a:t>），在传统势场的基础上通过施加额外的势能项</a:t>
            </a:r>
            <a:r>
              <a:rPr lang="zh-CN" altLang="en-US" sz="3200" dirty="0">
                <a:latin typeface="仿宋" panose="02010609060101010101" pitchFamily="49" charset="-122"/>
                <a:ea typeface="仿宋" panose="02010609060101010101" pitchFamily="49" charset="-122"/>
              </a:rPr>
              <a:t>，实现</a:t>
            </a:r>
            <a:r>
              <a:rPr lang="zh-CN" altLang="en-US" sz="3200" b="1" dirty="0">
                <a:solidFill>
                  <a:srgbClr val="C00000"/>
                </a:solidFill>
                <a:latin typeface="仿宋" panose="02010609060101010101" pitchFamily="49" charset="-122"/>
                <a:ea typeface="仿宋" panose="02010609060101010101" pitchFamily="49" charset="-122"/>
              </a:rPr>
              <a:t>拖体航迹的直线保持与动态避障</a:t>
            </a:r>
            <a:r>
              <a:rPr lang="zh-CN" altLang="en-US" sz="3200" dirty="0">
                <a:latin typeface="仿宋" panose="02010609060101010101" pitchFamily="49" charset="-122"/>
                <a:ea typeface="仿宋" panose="02010609060101010101" pitchFamily="49" charset="-122"/>
              </a:rPr>
              <a:t>。最后，通过</a:t>
            </a:r>
            <a:r>
              <a:rPr lang="zh-CN" altLang="en-US" sz="3200" b="1" dirty="0">
                <a:solidFill>
                  <a:srgbClr val="C00000"/>
                </a:solidFill>
                <a:latin typeface="仿宋" panose="02010609060101010101" pitchFamily="49" charset="-122"/>
                <a:ea typeface="仿宋" panose="02010609060101010101" pitchFamily="49" charset="-122"/>
              </a:rPr>
              <a:t>数值仿真与实船实验</a:t>
            </a:r>
            <a:r>
              <a:rPr lang="zh-CN" altLang="en-US" sz="3200" dirty="0">
                <a:latin typeface="仿宋" panose="02010609060101010101" pitchFamily="49" charset="-122"/>
                <a:ea typeface="仿宋" panose="02010609060101010101" pitchFamily="49" charset="-122"/>
              </a:rPr>
              <a:t>验证所提方法的有效性。</a:t>
            </a:r>
            <a:endParaRPr lang="en-US" altLang="zh-CN" sz="32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99034530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1D4F0E-CDBF-E879-F017-5368C274FE8E}"/>
              </a:ext>
            </a:extLst>
          </p:cNvPr>
          <p:cNvSpPr>
            <a:spLocks noGrp="1"/>
          </p:cNvSpPr>
          <p:nvPr>
            <p:ph type="title"/>
          </p:nvPr>
        </p:nvSpPr>
        <p:spPr/>
        <p:txBody>
          <a:bodyPr/>
          <a:lstStyle/>
          <a:p>
            <a:r>
              <a:rPr lang="zh-CN" altLang="en-US" dirty="0"/>
              <a:t>论文章节设计（第一章）</a:t>
            </a:r>
          </a:p>
        </p:txBody>
      </p:sp>
      <p:sp>
        <p:nvSpPr>
          <p:cNvPr id="4" name="文本框 3">
            <a:extLst>
              <a:ext uri="{FF2B5EF4-FFF2-40B4-BE49-F238E27FC236}">
                <a16:creationId xmlns:a16="http://schemas.microsoft.com/office/drawing/2014/main" id="{F82E9BFA-F942-C165-F229-CE7DBA5A7D6B}"/>
              </a:ext>
            </a:extLst>
          </p:cNvPr>
          <p:cNvSpPr txBox="1"/>
          <p:nvPr/>
        </p:nvSpPr>
        <p:spPr>
          <a:xfrm>
            <a:off x="577850" y="1857504"/>
            <a:ext cx="11221567" cy="3539430"/>
          </a:xfrm>
          <a:prstGeom prst="rect">
            <a:avLst/>
          </a:prstGeom>
          <a:noFill/>
        </p:spPr>
        <p:txBody>
          <a:bodyPr wrap="square">
            <a:spAutoFit/>
          </a:bodyPr>
          <a:lstStyle/>
          <a:p>
            <a:pPr>
              <a:buNone/>
            </a:pPr>
            <a:r>
              <a:rPr lang="zh-CN" altLang="en-US" sz="2800" b="1" dirty="0"/>
              <a:t>第</a:t>
            </a:r>
            <a:r>
              <a:rPr lang="en-US" altLang="zh-CN" sz="2800" b="1" dirty="0"/>
              <a:t>1</a:t>
            </a:r>
            <a:r>
              <a:rPr lang="zh-CN" altLang="en-US" sz="2800" b="1" dirty="0"/>
              <a:t>章 绪论</a:t>
            </a:r>
          </a:p>
          <a:p>
            <a:pPr>
              <a:buNone/>
            </a:pPr>
            <a:r>
              <a:rPr lang="en-US" altLang="zh-CN" sz="2800" b="1" dirty="0"/>
              <a:t>1.1 </a:t>
            </a:r>
            <a:r>
              <a:rPr lang="zh-CN" altLang="en-US" sz="2800" b="1" dirty="0"/>
              <a:t>本论文研究的目的与意义</a:t>
            </a:r>
            <a:br>
              <a:rPr lang="zh-CN" altLang="en-US" sz="2800" dirty="0"/>
            </a:br>
            <a:r>
              <a:rPr lang="en-US" altLang="zh-CN" sz="2800" b="1" dirty="0"/>
              <a:t>1.2 </a:t>
            </a:r>
            <a:r>
              <a:rPr lang="zh-CN" altLang="en-US" sz="2800" b="1" dirty="0"/>
              <a:t>国内外研究现状</a:t>
            </a:r>
            <a:r>
              <a:rPr lang="zh-CN" altLang="en-US" sz="2800" dirty="0"/>
              <a:t>：全局、局部路径规划算法、控制算法、位置估计</a:t>
            </a:r>
            <a:endParaRPr lang="en-US" altLang="zh-CN" sz="2800" dirty="0"/>
          </a:p>
          <a:p>
            <a:pPr>
              <a:buNone/>
            </a:pPr>
            <a:r>
              <a:rPr lang="en-US" altLang="zh-CN" sz="2800" b="1" dirty="0"/>
              <a:t>1.3 </a:t>
            </a:r>
            <a:r>
              <a:rPr lang="zh-CN" altLang="en-US" sz="2800" b="1" dirty="0"/>
              <a:t>现有研究存在的问题：</a:t>
            </a:r>
            <a:r>
              <a:rPr lang="zh-CN" altLang="en-US" sz="2800" dirty="0"/>
              <a:t>拖曳船使用场景、声纳具体位置不知道、探测结果不理想、无法结合具体海洋环境</a:t>
            </a:r>
            <a:br>
              <a:rPr lang="zh-CN" altLang="en-US" sz="2800" dirty="0"/>
            </a:br>
            <a:r>
              <a:rPr lang="en-US" altLang="zh-CN" sz="2800" b="1" dirty="0"/>
              <a:t>1.4 </a:t>
            </a:r>
            <a:r>
              <a:rPr lang="zh-CN" altLang="en-US" sz="2800" b="1" dirty="0"/>
              <a:t>本文研究内容</a:t>
            </a:r>
            <a:r>
              <a:rPr lang="zh-CN" altLang="en-US" sz="2800" dirty="0"/>
              <a:t>：规划（混合</a:t>
            </a:r>
            <a:r>
              <a:rPr lang="en-US" altLang="zh-CN" sz="2800" dirty="0"/>
              <a:t>A*+</a:t>
            </a:r>
            <a:r>
              <a:rPr lang="zh-CN" altLang="en-US" sz="2800" dirty="0"/>
              <a:t>人工势场法）、控制（</a:t>
            </a:r>
            <a:r>
              <a:rPr lang="en-US" altLang="zh-CN" sz="2800" dirty="0"/>
              <a:t>MPC</a:t>
            </a:r>
            <a:r>
              <a:rPr lang="zh-CN" altLang="en-US" sz="2800" dirty="0"/>
              <a:t>）、验证（仿真</a:t>
            </a:r>
            <a:r>
              <a:rPr lang="en-US" altLang="zh-CN" sz="2800" dirty="0"/>
              <a:t>/</a:t>
            </a:r>
            <a:r>
              <a:rPr lang="zh-CN" altLang="en-US" sz="2800" dirty="0"/>
              <a:t>实船）。</a:t>
            </a:r>
            <a:br>
              <a:rPr lang="zh-CN" altLang="en-US" sz="2800" dirty="0"/>
            </a:br>
            <a:endParaRPr lang="zh-CN" altLang="en-US" sz="2800" dirty="0"/>
          </a:p>
        </p:txBody>
      </p:sp>
    </p:spTree>
    <p:extLst>
      <p:ext uri="{BB962C8B-B14F-4D97-AF65-F5344CB8AC3E}">
        <p14:creationId xmlns:p14="http://schemas.microsoft.com/office/powerpoint/2010/main" val="149445998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116F8B-6A2E-E03E-EE93-05DBE1F69E1A}"/>
              </a:ext>
            </a:extLst>
          </p:cNvPr>
          <p:cNvSpPr>
            <a:spLocks noGrp="1"/>
          </p:cNvSpPr>
          <p:nvPr>
            <p:ph type="title"/>
          </p:nvPr>
        </p:nvSpPr>
        <p:spPr/>
        <p:txBody>
          <a:bodyPr/>
          <a:lstStyle/>
          <a:p>
            <a:r>
              <a:rPr lang="zh-CN" altLang="en-US" dirty="0"/>
              <a:t>论文章节设计（第二、三章）</a:t>
            </a:r>
          </a:p>
        </p:txBody>
      </p:sp>
      <p:sp>
        <p:nvSpPr>
          <p:cNvPr id="4" name="文本框 3">
            <a:extLst>
              <a:ext uri="{FF2B5EF4-FFF2-40B4-BE49-F238E27FC236}">
                <a16:creationId xmlns:a16="http://schemas.microsoft.com/office/drawing/2014/main" id="{F0D9773C-E695-8331-9B9E-82F93B497205}"/>
              </a:ext>
            </a:extLst>
          </p:cNvPr>
          <p:cNvSpPr txBox="1"/>
          <p:nvPr/>
        </p:nvSpPr>
        <p:spPr>
          <a:xfrm>
            <a:off x="807109" y="1228397"/>
            <a:ext cx="10728961" cy="4401205"/>
          </a:xfrm>
          <a:prstGeom prst="rect">
            <a:avLst/>
          </a:prstGeom>
          <a:noFill/>
        </p:spPr>
        <p:txBody>
          <a:bodyPr wrap="square">
            <a:spAutoFit/>
          </a:bodyPr>
          <a:lstStyle/>
          <a:p>
            <a:pPr>
              <a:buNone/>
            </a:pPr>
            <a:r>
              <a:rPr lang="zh-CN" altLang="en-US" sz="2800" b="1" dirty="0"/>
              <a:t>第</a:t>
            </a:r>
            <a:r>
              <a:rPr lang="en-US" altLang="zh-CN" sz="2800" b="1" dirty="0"/>
              <a:t>2</a:t>
            </a:r>
            <a:r>
              <a:rPr lang="zh-CN" altLang="en-US" sz="2800" b="1" dirty="0"/>
              <a:t>章 拖曳声呐系统与环境建模</a:t>
            </a:r>
          </a:p>
          <a:p>
            <a:pPr>
              <a:buNone/>
            </a:pPr>
            <a:r>
              <a:rPr lang="en-US" altLang="zh-CN" sz="2800" b="1" dirty="0"/>
              <a:t>2.1 </a:t>
            </a:r>
            <a:r>
              <a:rPr lang="zh-CN" altLang="en-US" sz="2800" b="1" dirty="0"/>
              <a:t>拖曳声呐系统模型的建立</a:t>
            </a:r>
            <a:r>
              <a:rPr lang="zh-CN" altLang="en-US" sz="2800" dirty="0"/>
              <a:t>：母船</a:t>
            </a:r>
            <a:r>
              <a:rPr lang="en-US" altLang="zh-CN" sz="2800" dirty="0"/>
              <a:t>—</a:t>
            </a:r>
            <a:r>
              <a:rPr lang="zh-CN" altLang="en-US" sz="2800" dirty="0"/>
              <a:t>拖缆</a:t>
            </a:r>
            <a:r>
              <a:rPr lang="en-US" altLang="zh-CN" sz="2800" dirty="0"/>
              <a:t>—</a:t>
            </a:r>
            <a:r>
              <a:rPr lang="zh-CN" altLang="en-US" sz="2800" dirty="0"/>
              <a:t>拖体</a:t>
            </a:r>
            <a:br>
              <a:rPr lang="zh-CN" altLang="en-US" sz="2800" dirty="0"/>
            </a:br>
            <a:r>
              <a:rPr lang="en-US" altLang="zh-CN" sz="2800" b="1" dirty="0"/>
              <a:t>2.2 </a:t>
            </a:r>
            <a:r>
              <a:rPr lang="zh-CN" altLang="en-US" sz="2800" b="1" dirty="0"/>
              <a:t>海洋物理环境建模与参数估计：</a:t>
            </a:r>
            <a:r>
              <a:rPr lang="zh-CN" altLang="en-US" sz="2800" dirty="0"/>
              <a:t>流场等</a:t>
            </a:r>
            <a:endParaRPr lang="en-US" altLang="zh-CN" sz="2800" dirty="0"/>
          </a:p>
          <a:p>
            <a:pPr>
              <a:buNone/>
            </a:pPr>
            <a:r>
              <a:rPr lang="en-US" altLang="zh-CN" sz="2800" b="1" dirty="0"/>
              <a:t>2.3 </a:t>
            </a:r>
            <a:r>
              <a:rPr lang="zh-CN" altLang="en-US" sz="2800" b="1" dirty="0">
                <a:solidFill>
                  <a:srgbClr val="C00000"/>
                </a:solidFill>
              </a:rPr>
              <a:t>声呐位置预估</a:t>
            </a:r>
            <a:r>
              <a:rPr lang="zh-CN" altLang="en-US" sz="2800" dirty="0"/>
              <a:t>：采用深度学习算法预估声纳实际位置</a:t>
            </a:r>
            <a:endParaRPr lang="en-US" altLang="zh-CN" sz="2800" dirty="0"/>
          </a:p>
          <a:p>
            <a:pPr>
              <a:buNone/>
            </a:pPr>
            <a:r>
              <a:rPr lang="en-US" altLang="zh-CN" sz="2800" b="1" dirty="0"/>
              <a:t>2.4 </a:t>
            </a:r>
            <a:r>
              <a:rPr lang="zh-CN" altLang="en-US" sz="2800" b="1" dirty="0">
                <a:solidFill>
                  <a:srgbClr val="C00000"/>
                </a:solidFill>
              </a:rPr>
              <a:t>它船动态轨迹预估</a:t>
            </a:r>
            <a:r>
              <a:rPr lang="zh-CN" altLang="en-US" sz="2800" b="1" dirty="0"/>
              <a:t>：</a:t>
            </a:r>
            <a:r>
              <a:rPr lang="en-US" altLang="zh-CN" sz="2800" dirty="0" err="1"/>
              <a:t>CNN+Transformer</a:t>
            </a:r>
            <a:r>
              <a:rPr lang="zh-CN" altLang="en-US" sz="2800" dirty="0"/>
              <a:t>架构</a:t>
            </a:r>
            <a:endParaRPr lang="en-US" altLang="zh-CN" sz="2800" dirty="0"/>
          </a:p>
          <a:p>
            <a:pPr>
              <a:buNone/>
            </a:pPr>
            <a:r>
              <a:rPr lang="zh-CN" altLang="en-US" sz="2800" b="1" dirty="0"/>
              <a:t>第</a:t>
            </a:r>
            <a:r>
              <a:rPr lang="en-US" altLang="zh-CN" sz="2800" b="1" dirty="0"/>
              <a:t>3</a:t>
            </a:r>
            <a:r>
              <a:rPr lang="zh-CN" altLang="en-US" sz="2800" b="1" dirty="0"/>
              <a:t>章 全局协同轨迹规划</a:t>
            </a:r>
            <a:endParaRPr lang="en-US" altLang="zh-CN" sz="2800" b="1" dirty="0"/>
          </a:p>
          <a:p>
            <a:pPr>
              <a:buNone/>
            </a:pPr>
            <a:r>
              <a:rPr lang="en-US" altLang="zh-CN" sz="2800" b="1" dirty="0"/>
              <a:t>3.1 </a:t>
            </a:r>
            <a:r>
              <a:rPr lang="zh-CN" altLang="en-US" sz="2800" b="1" dirty="0"/>
              <a:t>混合</a:t>
            </a:r>
            <a:r>
              <a:rPr lang="en-US" altLang="zh-CN" sz="2800" b="1" dirty="0"/>
              <a:t>A*</a:t>
            </a:r>
            <a:r>
              <a:rPr lang="zh-CN" altLang="en-US" sz="2800" b="1" dirty="0"/>
              <a:t>算法基本理论</a:t>
            </a:r>
            <a:br>
              <a:rPr lang="zh-CN" altLang="en-US" sz="2800" dirty="0"/>
            </a:br>
            <a:r>
              <a:rPr lang="en-US" altLang="zh-CN" sz="2800" b="1" dirty="0"/>
              <a:t>3.2 </a:t>
            </a:r>
            <a:r>
              <a:rPr lang="zh-CN" altLang="en-US" sz="2800" b="1" dirty="0"/>
              <a:t>启发函数设计</a:t>
            </a:r>
            <a:endParaRPr lang="en-US" altLang="zh-CN" sz="2800" b="1" dirty="0"/>
          </a:p>
          <a:p>
            <a:pPr>
              <a:buNone/>
            </a:pPr>
            <a:r>
              <a:rPr lang="en-US" altLang="zh-CN" sz="2800" b="1" dirty="0"/>
              <a:t>3.3 </a:t>
            </a:r>
            <a:r>
              <a:rPr lang="zh-CN" altLang="en-US" sz="2800" b="1" dirty="0">
                <a:solidFill>
                  <a:srgbClr val="C00000"/>
                </a:solidFill>
              </a:rPr>
              <a:t>基于海事规则的障碍物膨胀</a:t>
            </a:r>
            <a:r>
              <a:rPr lang="zh-CN" altLang="en-US" sz="2800" b="1" dirty="0"/>
              <a:t>；</a:t>
            </a:r>
            <a:endParaRPr lang="en-US" altLang="zh-CN" sz="2800" b="1" dirty="0"/>
          </a:p>
          <a:p>
            <a:r>
              <a:rPr lang="en-US" altLang="zh-CN" sz="2800" b="1" dirty="0"/>
              <a:t>3.4 </a:t>
            </a:r>
            <a:r>
              <a:rPr lang="zh-CN" altLang="en-US" sz="2800" b="1" dirty="0"/>
              <a:t>全局路径优化与处理</a:t>
            </a:r>
          </a:p>
        </p:txBody>
      </p:sp>
    </p:spTree>
    <p:extLst>
      <p:ext uri="{BB962C8B-B14F-4D97-AF65-F5344CB8AC3E}">
        <p14:creationId xmlns:p14="http://schemas.microsoft.com/office/powerpoint/2010/main" val="3585901895"/>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4F14F-B52A-3BF9-18E8-619A0813CBC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59246FC-8BE5-B1DD-D993-7B9B405F85AF}"/>
              </a:ext>
            </a:extLst>
          </p:cNvPr>
          <p:cNvSpPr>
            <a:spLocks noGrp="1"/>
          </p:cNvSpPr>
          <p:nvPr>
            <p:ph type="title"/>
          </p:nvPr>
        </p:nvSpPr>
        <p:spPr/>
        <p:txBody>
          <a:bodyPr/>
          <a:lstStyle/>
          <a:p>
            <a:r>
              <a:rPr lang="zh-CN" altLang="en-US" dirty="0"/>
              <a:t>论文章节设计（第四、五、六章）</a:t>
            </a:r>
          </a:p>
        </p:txBody>
      </p:sp>
      <p:sp>
        <p:nvSpPr>
          <p:cNvPr id="4" name="文本框 3">
            <a:extLst>
              <a:ext uri="{FF2B5EF4-FFF2-40B4-BE49-F238E27FC236}">
                <a16:creationId xmlns:a16="http://schemas.microsoft.com/office/drawing/2014/main" id="{D3DD67A2-2CEF-28F8-89DD-20496030634D}"/>
              </a:ext>
            </a:extLst>
          </p:cNvPr>
          <p:cNvSpPr txBox="1"/>
          <p:nvPr/>
        </p:nvSpPr>
        <p:spPr>
          <a:xfrm>
            <a:off x="577850" y="1364352"/>
            <a:ext cx="11189819" cy="4401205"/>
          </a:xfrm>
          <a:prstGeom prst="rect">
            <a:avLst/>
          </a:prstGeom>
          <a:noFill/>
        </p:spPr>
        <p:txBody>
          <a:bodyPr wrap="square">
            <a:spAutoFit/>
          </a:bodyPr>
          <a:lstStyle/>
          <a:p>
            <a:pPr>
              <a:buNone/>
            </a:pPr>
            <a:r>
              <a:rPr lang="zh-CN" altLang="en-US" sz="2800" b="1" dirty="0"/>
              <a:t>第</a:t>
            </a:r>
            <a:r>
              <a:rPr lang="en-US" altLang="zh-CN" sz="2800" b="1" dirty="0"/>
              <a:t>4</a:t>
            </a:r>
            <a:r>
              <a:rPr lang="zh-CN" altLang="en-US" sz="2800" b="1" dirty="0"/>
              <a:t>章 局部规划控制与声纳直线保持</a:t>
            </a:r>
            <a:endParaRPr lang="en-US" altLang="zh-CN" sz="2800" b="1" dirty="0"/>
          </a:p>
          <a:p>
            <a:pPr>
              <a:buNone/>
            </a:pPr>
            <a:r>
              <a:rPr lang="en-US" altLang="zh-CN" sz="2800" b="1" dirty="0"/>
              <a:t>4.1 </a:t>
            </a:r>
            <a:r>
              <a:rPr lang="zh-CN" altLang="en-US" sz="2800" b="1" dirty="0"/>
              <a:t>传统人工势场法基本理论：</a:t>
            </a:r>
            <a:r>
              <a:rPr lang="zh-CN" altLang="en-US" sz="2800" dirty="0"/>
              <a:t>局部极小点、与拖体动力学不一致。</a:t>
            </a:r>
            <a:endParaRPr lang="en-US" altLang="zh-CN" sz="2800" dirty="0"/>
          </a:p>
          <a:p>
            <a:r>
              <a:rPr lang="en-US" altLang="zh-CN" sz="2800" b="1" dirty="0"/>
              <a:t>4.2 </a:t>
            </a:r>
            <a:r>
              <a:rPr lang="zh-CN" altLang="en-US" sz="2800" b="1" dirty="0">
                <a:solidFill>
                  <a:srgbClr val="C00000"/>
                </a:solidFill>
              </a:rPr>
              <a:t>基于模拟退火法优化的人工势场法（含直线约束势能与偏置势能）</a:t>
            </a:r>
            <a:br>
              <a:rPr lang="zh-CN" altLang="en-US" sz="2800" dirty="0">
                <a:solidFill>
                  <a:srgbClr val="C00000"/>
                </a:solidFill>
              </a:rPr>
            </a:br>
            <a:r>
              <a:rPr lang="en-US" altLang="zh-CN" sz="2800" b="1" dirty="0"/>
              <a:t>4.3 </a:t>
            </a:r>
            <a:r>
              <a:rPr lang="zh-CN" altLang="en-US" sz="2800" b="1" dirty="0">
                <a:solidFill>
                  <a:srgbClr val="C00000"/>
                </a:solidFill>
              </a:rPr>
              <a:t>应急防碰撞模块设计</a:t>
            </a:r>
            <a:r>
              <a:rPr lang="zh-CN" altLang="en-US" sz="2800" b="1" dirty="0"/>
              <a:t>：</a:t>
            </a:r>
            <a:r>
              <a:rPr lang="zh-CN" altLang="en-US" sz="2800" dirty="0"/>
              <a:t>速度障碍法</a:t>
            </a:r>
            <a:endParaRPr lang="en-US" altLang="zh-CN" sz="2800" dirty="0"/>
          </a:p>
          <a:p>
            <a:r>
              <a:rPr lang="en-US" altLang="zh-CN" sz="2800" b="1" dirty="0"/>
              <a:t>4.4 </a:t>
            </a:r>
            <a:r>
              <a:rPr lang="en-US" altLang="zh-CN" sz="2800" b="1" dirty="0">
                <a:solidFill>
                  <a:srgbClr val="C00000"/>
                </a:solidFill>
              </a:rPr>
              <a:t>MPC</a:t>
            </a:r>
            <a:r>
              <a:rPr lang="zh-CN" altLang="en-US" sz="2800" b="1" dirty="0">
                <a:solidFill>
                  <a:srgbClr val="C00000"/>
                </a:solidFill>
              </a:rPr>
              <a:t>控制器设计</a:t>
            </a:r>
            <a:endParaRPr lang="en-US" altLang="zh-CN" sz="2800" b="1" dirty="0">
              <a:solidFill>
                <a:srgbClr val="C00000"/>
              </a:solidFill>
            </a:endParaRPr>
          </a:p>
          <a:p>
            <a:pPr>
              <a:buNone/>
            </a:pPr>
            <a:r>
              <a:rPr lang="zh-CN" altLang="en-US" sz="2800" b="1" dirty="0"/>
              <a:t>第</a:t>
            </a:r>
            <a:r>
              <a:rPr lang="en-US" altLang="zh-CN" sz="2800" b="1" dirty="0"/>
              <a:t>5</a:t>
            </a:r>
            <a:r>
              <a:rPr lang="zh-CN" altLang="en-US" sz="2800" b="1" dirty="0"/>
              <a:t>章 仿真与实船验证的结果分析</a:t>
            </a:r>
            <a:endParaRPr lang="en-US" altLang="zh-CN" sz="2800" b="1" dirty="0"/>
          </a:p>
          <a:p>
            <a:pPr>
              <a:buNone/>
            </a:pPr>
            <a:r>
              <a:rPr lang="en-US" altLang="zh-CN" sz="2800" b="1" dirty="0"/>
              <a:t>5.1 </a:t>
            </a:r>
            <a:r>
              <a:rPr lang="zh-CN" altLang="en-US" sz="2800" b="1" dirty="0"/>
              <a:t>静态路径规划仿真结果分析</a:t>
            </a:r>
            <a:endParaRPr lang="en-US" altLang="zh-CN" sz="2800" b="1" dirty="0"/>
          </a:p>
          <a:p>
            <a:pPr>
              <a:buNone/>
            </a:pPr>
            <a:r>
              <a:rPr lang="en-US" altLang="zh-CN" sz="2800" b="1" dirty="0"/>
              <a:t>5.2 </a:t>
            </a:r>
            <a:r>
              <a:rPr lang="zh-CN" altLang="en-US" sz="2800" b="1" dirty="0"/>
              <a:t>动态路径规划仿真结果分析</a:t>
            </a:r>
            <a:endParaRPr lang="en-US" altLang="zh-CN" sz="2800" b="1" dirty="0"/>
          </a:p>
          <a:p>
            <a:pPr>
              <a:buNone/>
            </a:pPr>
            <a:r>
              <a:rPr lang="en-US" altLang="zh-CN" sz="2800" b="1" dirty="0"/>
              <a:t>5.3 </a:t>
            </a:r>
            <a:r>
              <a:rPr lang="zh-CN" altLang="en-US" sz="2800" b="1" dirty="0"/>
              <a:t>拖曳声呐路径实船验证结果分析</a:t>
            </a:r>
            <a:endParaRPr lang="en-US" altLang="zh-CN" sz="2800" b="1" dirty="0"/>
          </a:p>
          <a:p>
            <a:pPr>
              <a:buNone/>
            </a:pPr>
            <a:r>
              <a:rPr lang="zh-CN" altLang="en-US" sz="2800" b="1" dirty="0"/>
              <a:t>第</a:t>
            </a:r>
            <a:r>
              <a:rPr lang="en-US" altLang="zh-CN" sz="2800" b="1" dirty="0"/>
              <a:t>6</a:t>
            </a:r>
            <a:r>
              <a:rPr lang="zh-CN" altLang="en-US" sz="2800" b="1" dirty="0"/>
              <a:t>章 总结与展望</a:t>
            </a:r>
            <a:endParaRPr lang="en-US" altLang="zh-CN" sz="2800" b="1" dirty="0"/>
          </a:p>
        </p:txBody>
      </p:sp>
    </p:spTree>
    <p:extLst>
      <p:ext uri="{BB962C8B-B14F-4D97-AF65-F5344CB8AC3E}">
        <p14:creationId xmlns:p14="http://schemas.microsoft.com/office/powerpoint/2010/main" val="329655674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91815" y="3000270"/>
            <a:ext cx="2993171" cy="857460"/>
            <a:chOff x="5588007" y="1590635"/>
            <a:chExt cx="2993171" cy="857460"/>
          </a:xfrm>
        </p:grpSpPr>
        <p:sp>
          <p:nvSpPr>
            <p:cNvPr id="19" name="文本框 18">
              <a:extLst>
                <a:ext uri="{FF2B5EF4-FFF2-40B4-BE49-F238E27FC236}">
                  <a16:creationId xmlns:a16="http://schemas.microsoft.com/office/drawing/2014/main" id="{41B256AE-680D-4CCC-B51F-B69BF45F0365}"/>
                </a:ext>
              </a:extLst>
            </p:cNvPr>
            <p:cNvSpPr txBox="1"/>
            <p:nvPr/>
          </p:nvSpPr>
          <p:spPr>
            <a:xfrm>
              <a:off x="6549853" y="1696200"/>
              <a:ext cx="2031325" cy="646331"/>
            </a:xfrm>
            <a:prstGeom prst="rect">
              <a:avLst/>
            </a:prstGeom>
            <a:noFill/>
          </p:spPr>
          <p:txBody>
            <a:bodyPr wrap="none">
              <a:spAutoFit/>
            </a:bodyPr>
            <a:lstStyle/>
            <a:p>
              <a:pPr lvl="0">
                <a:defRPr/>
              </a:pPr>
              <a:r>
                <a:rPr lang="zh-CN" altLang="en-US" sz="3600" b="1" dirty="0">
                  <a:solidFill>
                    <a:prstClr val="black"/>
                  </a:solidFill>
                  <a:latin typeface="Century Gothic" panose="020B0502020202020204" pitchFamily="34" charset="0"/>
                  <a:ea typeface="微软雅黑" panose="020B0503020204020204" pitchFamily="34" charset="-122"/>
                  <a:sym typeface="+mn-lt"/>
                </a:rPr>
                <a:t>研究方案</a:t>
              </a:r>
            </a:p>
          </p:txBody>
        </p:sp>
        <p:sp>
          <p:nvSpPr>
            <p:cNvPr id="20" name="椭圆 19">
              <a:extLst>
                <a:ext uri="{FF2B5EF4-FFF2-40B4-BE49-F238E27FC236}">
                  <a16:creationId xmlns:a16="http://schemas.microsoft.com/office/drawing/2014/main" id="{4CD969C8-E62F-446D-85AA-293C5C9F7396}"/>
                </a:ext>
              </a:extLst>
            </p:cNvPr>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rPr>
                <a:t>3</a:t>
              </a:r>
              <a:endParaRPr kumimoji="0" lang="zh-CN" altLang="en-US"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322368132"/>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3D78-46B9-7E57-BE27-CDE45F2C5875}"/>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0086E0E9-685F-AD7D-0E3A-2DE59AAA8DF6}"/>
              </a:ext>
            </a:extLst>
          </p:cNvPr>
          <p:cNvSpPr>
            <a:spLocks noGrp="1"/>
          </p:cNvSpPr>
          <p:nvPr>
            <p:ph type="title"/>
          </p:nvPr>
        </p:nvSpPr>
        <p:spPr>
          <a:xfrm>
            <a:off x="577850" y="227523"/>
            <a:ext cx="8643848" cy="52322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Century Gothic" panose="020B0502020202020204" pitchFamily="34" charset="0"/>
                <a:ea typeface="微软雅黑" panose="020B0503020204020204" pitchFamily="34" charset="-122"/>
                <a:cs typeface="+mn-cs"/>
                <a:sym typeface="+mn-lt"/>
              </a:rPr>
              <a:t>研究方案</a:t>
            </a:r>
          </a:p>
        </p:txBody>
      </p:sp>
      <p:sp>
        <p:nvSpPr>
          <p:cNvPr id="2" name="矩形 1">
            <a:extLst>
              <a:ext uri="{FF2B5EF4-FFF2-40B4-BE49-F238E27FC236}">
                <a16:creationId xmlns:a16="http://schemas.microsoft.com/office/drawing/2014/main" id="{6EAF2C98-3286-0133-A14C-E587A6B8BBD6}"/>
              </a:ext>
            </a:extLst>
          </p:cNvPr>
          <p:cNvSpPr/>
          <p:nvPr/>
        </p:nvSpPr>
        <p:spPr>
          <a:xfrm>
            <a:off x="6242225" y="1239352"/>
            <a:ext cx="2675004" cy="523220"/>
          </a:xfrm>
          <a:prstGeom prst="rect">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它船位置预估（</a:t>
            </a:r>
            <a:r>
              <a:rPr lang="en-US" altLang="zh-CN" dirty="0" err="1"/>
              <a:t>CNN+Transformer</a:t>
            </a:r>
            <a:r>
              <a:rPr lang="en-US" altLang="zh-CN" dirty="0"/>
              <a:t>)</a:t>
            </a:r>
            <a:endParaRPr lang="zh-CN" altLang="en-US" dirty="0"/>
          </a:p>
        </p:txBody>
      </p:sp>
      <p:sp>
        <p:nvSpPr>
          <p:cNvPr id="3" name="矩形 2">
            <a:extLst>
              <a:ext uri="{FF2B5EF4-FFF2-40B4-BE49-F238E27FC236}">
                <a16:creationId xmlns:a16="http://schemas.microsoft.com/office/drawing/2014/main" id="{D7CC4223-AC4D-D52C-6B2B-F0BD5B9E3987}"/>
              </a:ext>
            </a:extLst>
          </p:cNvPr>
          <p:cNvSpPr/>
          <p:nvPr/>
        </p:nvSpPr>
        <p:spPr>
          <a:xfrm>
            <a:off x="4337908" y="2329431"/>
            <a:ext cx="2450595" cy="523220"/>
          </a:xfrm>
          <a:prstGeom prst="rect">
            <a:avLst/>
          </a:prstGeo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混合</a:t>
            </a:r>
            <a:r>
              <a:rPr lang="en-US" altLang="zh-CN" dirty="0"/>
              <a:t>A*</a:t>
            </a:r>
            <a:r>
              <a:rPr lang="zh-CN" altLang="en-US" dirty="0"/>
              <a:t>全局轨迹规划</a:t>
            </a:r>
          </a:p>
        </p:txBody>
      </p:sp>
      <p:sp>
        <p:nvSpPr>
          <p:cNvPr id="4" name="矩形 3">
            <a:extLst>
              <a:ext uri="{FF2B5EF4-FFF2-40B4-BE49-F238E27FC236}">
                <a16:creationId xmlns:a16="http://schemas.microsoft.com/office/drawing/2014/main" id="{B193DB26-0500-A4F5-4C98-50F0178743C4}"/>
              </a:ext>
            </a:extLst>
          </p:cNvPr>
          <p:cNvSpPr/>
          <p:nvPr/>
        </p:nvSpPr>
        <p:spPr>
          <a:xfrm>
            <a:off x="3233925" y="1241035"/>
            <a:ext cx="1880007" cy="523220"/>
          </a:xfrm>
          <a:prstGeom prst="rect">
            <a:avLst/>
          </a:prstGeom>
          <a:solidFill>
            <a:schemeClr val="tx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声呐位置预估</a:t>
            </a:r>
            <a:endParaRPr lang="en-US" altLang="zh-CN" dirty="0"/>
          </a:p>
          <a:p>
            <a:pPr algn="ctr"/>
            <a:r>
              <a:rPr lang="zh-CN" altLang="en-US" dirty="0"/>
              <a:t>（深度学习算法）</a:t>
            </a:r>
          </a:p>
        </p:txBody>
      </p:sp>
      <p:sp>
        <p:nvSpPr>
          <p:cNvPr id="5" name="箭头: 下 4">
            <a:extLst>
              <a:ext uri="{FF2B5EF4-FFF2-40B4-BE49-F238E27FC236}">
                <a16:creationId xmlns:a16="http://schemas.microsoft.com/office/drawing/2014/main" id="{00F0DF3C-DF48-148C-A412-9901243A3719}"/>
              </a:ext>
            </a:extLst>
          </p:cNvPr>
          <p:cNvSpPr/>
          <p:nvPr/>
        </p:nvSpPr>
        <p:spPr>
          <a:xfrm>
            <a:off x="4482654" y="1764254"/>
            <a:ext cx="417120" cy="5802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下 5">
            <a:extLst>
              <a:ext uri="{FF2B5EF4-FFF2-40B4-BE49-F238E27FC236}">
                <a16:creationId xmlns:a16="http://schemas.microsoft.com/office/drawing/2014/main" id="{D5A62B54-D78D-5078-66F3-16BE40B4696E}"/>
              </a:ext>
            </a:extLst>
          </p:cNvPr>
          <p:cNvSpPr/>
          <p:nvPr/>
        </p:nvSpPr>
        <p:spPr>
          <a:xfrm>
            <a:off x="7620112" y="1782394"/>
            <a:ext cx="417120" cy="5802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B1841875-062E-0A20-8BF5-80B3880D9B51}"/>
              </a:ext>
            </a:extLst>
          </p:cNvPr>
          <p:cNvSpPr/>
          <p:nvPr/>
        </p:nvSpPr>
        <p:spPr>
          <a:xfrm>
            <a:off x="4159507" y="4124263"/>
            <a:ext cx="2816357" cy="523220"/>
          </a:xfrm>
          <a:prstGeom prst="rect">
            <a:avLst/>
          </a:prstGeo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人工势场法局部轨迹规划</a:t>
            </a:r>
          </a:p>
        </p:txBody>
      </p:sp>
      <p:sp>
        <p:nvSpPr>
          <p:cNvPr id="8" name="箭头: 下 7">
            <a:extLst>
              <a:ext uri="{FF2B5EF4-FFF2-40B4-BE49-F238E27FC236}">
                <a16:creationId xmlns:a16="http://schemas.microsoft.com/office/drawing/2014/main" id="{D37659C7-9870-E3E6-F0F7-39F3F8621E98}"/>
              </a:ext>
            </a:extLst>
          </p:cNvPr>
          <p:cNvSpPr/>
          <p:nvPr/>
        </p:nvSpPr>
        <p:spPr>
          <a:xfrm>
            <a:off x="5354645" y="2861605"/>
            <a:ext cx="417120" cy="3491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下 10">
            <a:extLst>
              <a:ext uri="{FF2B5EF4-FFF2-40B4-BE49-F238E27FC236}">
                <a16:creationId xmlns:a16="http://schemas.microsoft.com/office/drawing/2014/main" id="{9FCC3D04-65FB-91A8-C75C-AA838A2BB25C}"/>
              </a:ext>
            </a:extLst>
          </p:cNvPr>
          <p:cNvSpPr/>
          <p:nvPr/>
        </p:nvSpPr>
        <p:spPr>
          <a:xfrm>
            <a:off x="5373546" y="3760807"/>
            <a:ext cx="417120" cy="3491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56B7B40D-A438-B1C7-1DF5-A28C97693583}"/>
              </a:ext>
            </a:extLst>
          </p:cNvPr>
          <p:cNvSpPr/>
          <p:nvPr/>
        </p:nvSpPr>
        <p:spPr>
          <a:xfrm>
            <a:off x="4337908" y="5010939"/>
            <a:ext cx="2450595" cy="523220"/>
          </a:xfrm>
          <a:prstGeom prst="rect">
            <a:avLst/>
          </a:prstGeo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zh-CN" dirty="0"/>
              <a:t>NMPC</a:t>
            </a:r>
            <a:r>
              <a:rPr lang="zh-CN" altLang="en-US" dirty="0"/>
              <a:t>控制</a:t>
            </a:r>
          </a:p>
        </p:txBody>
      </p:sp>
      <p:sp>
        <p:nvSpPr>
          <p:cNvPr id="13" name="箭头: 下 12">
            <a:extLst>
              <a:ext uri="{FF2B5EF4-FFF2-40B4-BE49-F238E27FC236}">
                <a16:creationId xmlns:a16="http://schemas.microsoft.com/office/drawing/2014/main" id="{05D3C4C9-4DA5-62B4-895A-FAA1862FE43B}"/>
              </a:ext>
            </a:extLst>
          </p:cNvPr>
          <p:cNvSpPr/>
          <p:nvPr/>
        </p:nvSpPr>
        <p:spPr>
          <a:xfrm>
            <a:off x="5373546" y="4661819"/>
            <a:ext cx="417120" cy="3491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EA6FAC10-129B-6313-EA09-F6B4DF369FEC}"/>
              </a:ext>
            </a:extLst>
          </p:cNvPr>
          <p:cNvSpPr/>
          <p:nvPr/>
        </p:nvSpPr>
        <p:spPr>
          <a:xfrm>
            <a:off x="4237182" y="3219679"/>
            <a:ext cx="2450595" cy="523220"/>
          </a:xfrm>
          <a:prstGeom prst="rect">
            <a:avLst/>
          </a:prstGeo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全局轨迹优化</a:t>
            </a:r>
          </a:p>
        </p:txBody>
      </p:sp>
      <p:sp>
        <p:nvSpPr>
          <p:cNvPr id="16" name="矩形 15">
            <a:extLst>
              <a:ext uri="{FF2B5EF4-FFF2-40B4-BE49-F238E27FC236}">
                <a16:creationId xmlns:a16="http://schemas.microsoft.com/office/drawing/2014/main" id="{54CEC621-C239-CBB6-A5C1-BF835D4A5DD0}"/>
              </a:ext>
            </a:extLst>
          </p:cNvPr>
          <p:cNvSpPr/>
          <p:nvPr/>
        </p:nvSpPr>
        <p:spPr>
          <a:xfrm>
            <a:off x="1894845" y="2329431"/>
            <a:ext cx="1880007" cy="5232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船舶动力学建模</a:t>
            </a:r>
          </a:p>
        </p:txBody>
      </p:sp>
      <p:sp>
        <p:nvSpPr>
          <p:cNvPr id="17" name="矩形 16">
            <a:extLst>
              <a:ext uri="{FF2B5EF4-FFF2-40B4-BE49-F238E27FC236}">
                <a16:creationId xmlns:a16="http://schemas.microsoft.com/office/drawing/2014/main" id="{94220FB7-C562-9004-B63B-E3B749EDDB3C}"/>
              </a:ext>
            </a:extLst>
          </p:cNvPr>
          <p:cNvSpPr/>
          <p:nvPr/>
        </p:nvSpPr>
        <p:spPr>
          <a:xfrm>
            <a:off x="7467808" y="2344517"/>
            <a:ext cx="2173626" cy="5232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海洋物理环境建模</a:t>
            </a:r>
          </a:p>
        </p:txBody>
      </p:sp>
      <p:sp>
        <p:nvSpPr>
          <p:cNvPr id="19" name="箭头: 下 18">
            <a:extLst>
              <a:ext uri="{FF2B5EF4-FFF2-40B4-BE49-F238E27FC236}">
                <a16:creationId xmlns:a16="http://schemas.microsoft.com/office/drawing/2014/main" id="{C27D3F50-8B95-C5D1-1457-357A8B17EF79}"/>
              </a:ext>
            </a:extLst>
          </p:cNvPr>
          <p:cNvSpPr/>
          <p:nvPr/>
        </p:nvSpPr>
        <p:spPr>
          <a:xfrm rot="5400000">
            <a:off x="6941864" y="2416481"/>
            <a:ext cx="417120" cy="3491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思想气泡: 云 19">
            <a:extLst>
              <a:ext uri="{FF2B5EF4-FFF2-40B4-BE49-F238E27FC236}">
                <a16:creationId xmlns:a16="http://schemas.microsoft.com/office/drawing/2014/main" id="{D62824FC-BC0E-54CA-C03E-16C293A54AA4}"/>
              </a:ext>
            </a:extLst>
          </p:cNvPr>
          <p:cNvSpPr/>
          <p:nvPr/>
        </p:nvSpPr>
        <p:spPr>
          <a:xfrm>
            <a:off x="6975864" y="3112434"/>
            <a:ext cx="2245834" cy="1240110"/>
          </a:xfrm>
          <a:prstGeom prst="cloudCallout">
            <a:avLst>
              <a:gd name="adj1" fmla="val -48699"/>
              <a:gd name="adj2" fmla="val 6323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含动态避障与声呐直线保持</a:t>
            </a:r>
          </a:p>
        </p:txBody>
      </p:sp>
      <p:sp>
        <p:nvSpPr>
          <p:cNvPr id="21" name="箭头: 圆角右 20">
            <a:extLst>
              <a:ext uri="{FF2B5EF4-FFF2-40B4-BE49-F238E27FC236}">
                <a16:creationId xmlns:a16="http://schemas.microsoft.com/office/drawing/2014/main" id="{2B9A4AEC-86CF-3323-2078-9FEDC7D18D65}"/>
              </a:ext>
            </a:extLst>
          </p:cNvPr>
          <p:cNvSpPr/>
          <p:nvPr/>
        </p:nvSpPr>
        <p:spPr>
          <a:xfrm>
            <a:off x="2260397" y="1294790"/>
            <a:ext cx="973528" cy="103464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矩形 21">
            <a:extLst>
              <a:ext uri="{FF2B5EF4-FFF2-40B4-BE49-F238E27FC236}">
                <a16:creationId xmlns:a16="http://schemas.microsoft.com/office/drawing/2014/main" id="{5130CD45-DB4E-068B-5C16-A51030E03800}"/>
              </a:ext>
            </a:extLst>
          </p:cNvPr>
          <p:cNvSpPr/>
          <p:nvPr/>
        </p:nvSpPr>
        <p:spPr>
          <a:xfrm>
            <a:off x="1324257" y="5010939"/>
            <a:ext cx="2450595" cy="5232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t>应急防碰撞模块</a:t>
            </a:r>
            <a:endParaRPr lang="en-US" altLang="zh-CN" dirty="0"/>
          </a:p>
          <a:p>
            <a:pPr algn="ctr"/>
            <a:r>
              <a:rPr lang="zh-CN" altLang="en-US" dirty="0"/>
              <a:t>（速度障碍法）</a:t>
            </a:r>
          </a:p>
        </p:txBody>
      </p:sp>
      <p:sp>
        <p:nvSpPr>
          <p:cNvPr id="23" name="箭头: 下 22">
            <a:extLst>
              <a:ext uri="{FF2B5EF4-FFF2-40B4-BE49-F238E27FC236}">
                <a16:creationId xmlns:a16="http://schemas.microsoft.com/office/drawing/2014/main" id="{0A5FA6D7-57CC-863B-5C5C-408B53228213}"/>
              </a:ext>
            </a:extLst>
          </p:cNvPr>
          <p:cNvSpPr/>
          <p:nvPr/>
        </p:nvSpPr>
        <p:spPr>
          <a:xfrm rot="16200000">
            <a:off x="3877689" y="5151039"/>
            <a:ext cx="417120" cy="3491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圆角右 23">
            <a:extLst>
              <a:ext uri="{FF2B5EF4-FFF2-40B4-BE49-F238E27FC236}">
                <a16:creationId xmlns:a16="http://schemas.microsoft.com/office/drawing/2014/main" id="{59DBB317-28DE-3CED-FD43-2E56115D4982}"/>
              </a:ext>
            </a:extLst>
          </p:cNvPr>
          <p:cNvSpPr/>
          <p:nvPr/>
        </p:nvSpPr>
        <p:spPr>
          <a:xfrm rot="10800000" flipH="1">
            <a:off x="3051984" y="2940416"/>
            <a:ext cx="916621" cy="1721403"/>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extLst>
      <p:ext uri="{BB962C8B-B14F-4D97-AF65-F5344CB8AC3E}">
        <p14:creationId xmlns:p14="http://schemas.microsoft.com/office/powerpoint/2010/main" val="2885424143"/>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88627" y="3000270"/>
            <a:ext cx="2993171" cy="857460"/>
            <a:chOff x="5588007" y="1590635"/>
            <a:chExt cx="2993171" cy="857460"/>
          </a:xfrm>
        </p:grpSpPr>
        <p:sp>
          <p:nvSpPr>
            <p:cNvPr id="19" name="文本框 18">
              <a:extLst>
                <a:ext uri="{FF2B5EF4-FFF2-40B4-BE49-F238E27FC236}">
                  <a16:creationId xmlns:a16="http://schemas.microsoft.com/office/drawing/2014/main" id="{41B256AE-680D-4CCC-B51F-B69BF45F0365}"/>
                </a:ext>
              </a:extLst>
            </p:cNvPr>
            <p:cNvSpPr txBox="1"/>
            <p:nvPr/>
          </p:nvSpPr>
          <p:spPr>
            <a:xfrm>
              <a:off x="6549853" y="1696200"/>
              <a:ext cx="2031325" cy="646331"/>
            </a:xfrm>
            <a:prstGeom prst="rect">
              <a:avLst/>
            </a:prstGeom>
            <a:noFill/>
          </p:spPr>
          <p:txBody>
            <a:bodyPr wrap="none">
              <a:spAutoFit/>
            </a:bodyPr>
            <a:lstStyle/>
            <a:p>
              <a:pPr lvl="0">
                <a:defRPr/>
              </a:pPr>
              <a:r>
                <a:rPr lang="zh-CN" altLang="en-US" sz="3600" b="1" dirty="0">
                  <a:solidFill>
                    <a:prstClr val="black"/>
                  </a:solidFill>
                  <a:latin typeface="Century Gothic" panose="020B0502020202020204" pitchFamily="34" charset="0"/>
                  <a:ea typeface="微软雅黑" panose="020B0503020204020204" pitchFamily="34" charset="-122"/>
                  <a:sym typeface="+mn-lt"/>
                </a:rPr>
                <a:t>预期成果</a:t>
              </a:r>
            </a:p>
          </p:txBody>
        </p:sp>
        <p:sp>
          <p:nvSpPr>
            <p:cNvPr id="20" name="椭圆 19">
              <a:extLst>
                <a:ext uri="{FF2B5EF4-FFF2-40B4-BE49-F238E27FC236}">
                  <a16:creationId xmlns:a16="http://schemas.microsoft.com/office/drawing/2014/main" id="{4CD969C8-E62F-446D-85AA-293C5C9F7396}"/>
                </a:ext>
              </a:extLst>
            </p:cNvPr>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rPr>
                <a:t>4</a:t>
              </a:r>
              <a:endParaRPr kumimoji="0" lang="zh-CN" altLang="en-US"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118773960"/>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9679D8-CAAA-B589-5973-02B5D29653F3}"/>
              </a:ext>
            </a:extLst>
          </p:cNvPr>
          <p:cNvSpPr>
            <a:spLocks noGrp="1"/>
          </p:cNvSpPr>
          <p:nvPr>
            <p:ph type="title"/>
          </p:nvPr>
        </p:nvSpPr>
        <p:spPr/>
        <p:txBody>
          <a:bodyPr/>
          <a:lstStyle/>
          <a:p>
            <a:r>
              <a:rPr lang="zh-CN" altLang="en-US" dirty="0">
                <a:solidFill>
                  <a:prstClr val="black"/>
                </a:solidFill>
                <a:latin typeface="Century Gothic" panose="020B0502020202020204" pitchFamily="34" charset="0"/>
                <a:sym typeface="+mn-lt"/>
              </a:rPr>
              <a:t>预期成果</a:t>
            </a:r>
            <a:endParaRPr lang="zh-CN" altLang="en-US" dirty="0"/>
          </a:p>
        </p:txBody>
      </p:sp>
      <p:sp>
        <p:nvSpPr>
          <p:cNvPr id="3" name="文本框 2">
            <a:extLst>
              <a:ext uri="{FF2B5EF4-FFF2-40B4-BE49-F238E27FC236}">
                <a16:creationId xmlns:a16="http://schemas.microsoft.com/office/drawing/2014/main" id="{35E195E8-FD0D-EADE-C2C5-6B6B80CFCF97}"/>
              </a:ext>
            </a:extLst>
          </p:cNvPr>
          <p:cNvSpPr txBox="1"/>
          <p:nvPr/>
        </p:nvSpPr>
        <p:spPr>
          <a:xfrm>
            <a:off x="738835" y="1353311"/>
            <a:ext cx="10307117" cy="3970318"/>
          </a:xfrm>
          <a:prstGeom prst="rect">
            <a:avLst/>
          </a:prstGeom>
          <a:noFill/>
        </p:spPr>
        <p:txBody>
          <a:bodyPr wrap="square" rtlCol="0">
            <a:spAutoFit/>
          </a:bodyPr>
          <a:lstStyle/>
          <a:p>
            <a:r>
              <a:rPr lang="en-US" altLang="zh-CN" sz="3600" b="1" dirty="0">
                <a:latin typeface="仿宋" panose="02010609060101010101" pitchFamily="49" charset="-122"/>
                <a:ea typeface="仿宋" panose="02010609060101010101" pitchFamily="49" charset="-122"/>
              </a:rPr>
              <a:t>1.</a:t>
            </a:r>
            <a:r>
              <a:rPr lang="zh-CN" altLang="en-US" sz="3600" b="1" dirty="0">
                <a:latin typeface="仿宋" panose="02010609060101010101" pitchFamily="49" charset="-122"/>
                <a:ea typeface="仿宋" panose="02010609060101010101" pitchFamily="49" charset="-122"/>
              </a:rPr>
              <a:t>能够对它船进行一定时域的轨迹预测（第</a:t>
            </a:r>
            <a:r>
              <a:rPr lang="en-US" altLang="zh-CN" sz="3600" b="1" dirty="0">
                <a:latin typeface="仿宋" panose="02010609060101010101" pitchFamily="49" charset="-122"/>
                <a:ea typeface="仿宋" panose="02010609060101010101" pitchFamily="49" charset="-122"/>
              </a:rPr>
              <a:t>2</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2.</a:t>
            </a:r>
            <a:r>
              <a:rPr lang="zh-CN" altLang="en-US" sz="3600" b="1" dirty="0">
                <a:latin typeface="仿宋" panose="02010609060101010101" pitchFamily="49" charset="-122"/>
                <a:ea typeface="仿宋" panose="02010609060101010101" pitchFamily="49" charset="-122"/>
              </a:rPr>
              <a:t>能够对声纳位置进行预测（第</a:t>
            </a:r>
            <a:r>
              <a:rPr lang="en-US" altLang="zh-CN" sz="3600" b="1" dirty="0">
                <a:latin typeface="仿宋" panose="02010609060101010101" pitchFamily="49" charset="-122"/>
                <a:ea typeface="仿宋" panose="02010609060101010101" pitchFamily="49" charset="-122"/>
              </a:rPr>
              <a:t>2</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3.</a:t>
            </a:r>
            <a:r>
              <a:rPr lang="zh-CN" altLang="en-US" sz="3600" b="1" dirty="0">
                <a:latin typeface="仿宋" panose="02010609060101010101" pitchFamily="49" charset="-122"/>
                <a:ea typeface="仿宋" panose="02010609060101010101" pitchFamily="49" charset="-122"/>
              </a:rPr>
              <a:t>双层轨迹规划器，实现全局路径规划和局部轨迹规划（第</a:t>
            </a:r>
            <a:r>
              <a:rPr lang="en-US" altLang="zh-CN" sz="3600" b="1" dirty="0">
                <a:latin typeface="仿宋" panose="02010609060101010101" pitchFamily="49" charset="-122"/>
                <a:ea typeface="仿宋" panose="02010609060101010101" pitchFamily="49" charset="-122"/>
              </a:rPr>
              <a:t>3</a:t>
            </a:r>
            <a:r>
              <a:rPr lang="zh-CN" altLang="en-US" sz="3600" b="1" dirty="0">
                <a:latin typeface="仿宋" panose="02010609060101010101" pitchFamily="49" charset="-122"/>
                <a:ea typeface="仿宋" panose="02010609060101010101" pitchFamily="49" charset="-122"/>
              </a:rPr>
              <a:t>、</a:t>
            </a:r>
            <a:r>
              <a:rPr lang="en-US" altLang="zh-CN" sz="3600" b="1" dirty="0">
                <a:latin typeface="仿宋" panose="02010609060101010101" pitchFamily="49" charset="-122"/>
                <a:ea typeface="仿宋" panose="02010609060101010101" pitchFamily="49" charset="-122"/>
              </a:rPr>
              <a:t>4</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4.</a:t>
            </a:r>
            <a:r>
              <a:rPr lang="zh-CN" altLang="en-US" sz="3600" b="1" dirty="0">
                <a:latin typeface="仿宋" panose="02010609060101010101" pitchFamily="49" charset="-122"/>
                <a:ea typeface="仿宋" panose="02010609060101010101" pitchFamily="49" charset="-122"/>
              </a:rPr>
              <a:t>能在应急情况下实现避障（第</a:t>
            </a:r>
            <a:r>
              <a:rPr lang="en-US" altLang="zh-CN" sz="3600" b="1" dirty="0">
                <a:latin typeface="仿宋" panose="02010609060101010101" pitchFamily="49" charset="-122"/>
                <a:ea typeface="仿宋" panose="02010609060101010101" pitchFamily="49" charset="-122"/>
              </a:rPr>
              <a:t>4</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5.</a:t>
            </a:r>
            <a:r>
              <a:rPr lang="zh-CN" altLang="en-US" sz="3600" b="1" dirty="0">
                <a:latin typeface="仿宋" panose="02010609060101010101" pitchFamily="49" charset="-122"/>
                <a:ea typeface="仿宋" panose="02010609060101010101" pitchFamily="49" charset="-122"/>
              </a:rPr>
              <a:t>实现对船舶的轨迹跟踪</a:t>
            </a:r>
            <a:r>
              <a:rPr lang="en-US" altLang="zh-CN" sz="3600" b="1" dirty="0">
                <a:latin typeface="仿宋" panose="02010609060101010101" pitchFamily="49" charset="-122"/>
                <a:ea typeface="仿宋" panose="02010609060101010101" pitchFamily="49" charset="-122"/>
              </a:rPr>
              <a:t>MPC</a:t>
            </a:r>
            <a:r>
              <a:rPr lang="zh-CN" altLang="en-US" sz="3600" b="1" dirty="0">
                <a:latin typeface="仿宋" panose="02010609060101010101" pitchFamily="49" charset="-122"/>
                <a:ea typeface="仿宋" panose="02010609060101010101" pitchFamily="49" charset="-122"/>
              </a:rPr>
              <a:t>控制（第</a:t>
            </a:r>
            <a:r>
              <a:rPr lang="en-US" altLang="zh-CN" sz="3600" b="1" dirty="0">
                <a:latin typeface="仿宋" panose="02010609060101010101" pitchFamily="49" charset="-122"/>
                <a:ea typeface="仿宋" panose="02010609060101010101" pitchFamily="49" charset="-122"/>
              </a:rPr>
              <a:t>4</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6.</a:t>
            </a:r>
            <a:r>
              <a:rPr lang="zh-CN" altLang="en-US" sz="3600" b="1" dirty="0">
                <a:latin typeface="仿宋" panose="02010609060101010101" pitchFamily="49" charset="-122"/>
                <a:ea typeface="仿宋" panose="02010609060101010101" pitchFamily="49" charset="-122"/>
              </a:rPr>
              <a:t>仿真与实船验证（第</a:t>
            </a:r>
            <a:r>
              <a:rPr lang="en-US" altLang="zh-CN" sz="3600" b="1" dirty="0">
                <a:latin typeface="仿宋" panose="02010609060101010101" pitchFamily="49" charset="-122"/>
                <a:ea typeface="仿宋" panose="02010609060101010101" pitchFamily="49" charset="-122"/>
              </a:rPr>
              <a:t>5</a:t>
            </a:r>
            <a:r>
              <a:rPr lang="zh-CN" altLang="en-US" sz="3600" b="1" dirty="0">
                <a:latin typeface="仿宋" panose="02010609060101010101" pitchFamily="49" charset="-122"/>
                <a:ea typeface="仿宋" panose="02010609060101010101" pitchFamily="49" charset="-122"/>
              </a:rPr>
              <a:t>章）</a:t>
            </a:r>
            <a:endParaRPr lang="en-US" altLang="zh-CN" sz="3600" b="1"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400705465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88627" y="3000270"/>
            <a:ext cx="2993171" cy="857460"/>
            <a:chOff x="5588007" y="1590635"/>
            <a:chExt cx="2993171" cy="857460"/>
          </a:xfrm>
        </p:grpSpPr>
        <p:sp>
          <p:nvSpPr>
            <p:cNvPr id="19" name="文本框 18">
              <a:extLst>
                <a:ext uri="{FF2B5EF4-FFF2-40B4-BE49-F238E27FC236}">
                  <a16:creationId xmlns:a16="http://schemas.microsoft.com/office/drawing/2014/main" id="{41B256AE-680D-4CCC-B51F-B69BF45F0365}"/>
                </a:ext>
              </a:extLst>
            </p:cNvPr>
            <p:cNvSpPr txBox="1"/>
            <p:nvPr/>
          </p:nvSpPr>
          <p:spPr>
            <a:xfrm>
              <a:off x="6549853" y="1696200"/>
              <a:ext cx="2031325" cy="646331"/>
            </a:xfrm>
            <a:prstGeom prst="rect">
              <a:avLst/>
            </a:prstGeom>
            <a:noFill/>
          </p:spPr>
          <p:txBody>
            <a:bodyPr wrap="none">
              <a:spAutoFit/>
            </a:bodyPr>
            <a:lstStyle/>
            <a:p>
              <a:pPr lvl="0">
                <a:defRPr/>
              </a:pPr>
              <a:r>
                <a:rPr lang="zh-CN" altLang="en-US" sz="3600" b="1" dirty="0">
                  <a:solidFill>
                    <a:prstClr val="black"/>
                  </a:solidFill>
                  <a:latin typeface="Century Gothic" panose="020B0502020202020204" pitchFamily="34" charset="0"/>
                  <a:ea typeface="微软雅黑" panose="020B0503020204020204" pitchFamily="34" charset="-122"/>
                  <a:sym typeface="+mn-lt"/>
                </a:rPr>
                <a:t>研究基础</a:t>
              </a:r>
            </a:p>
          </p:txBody>
        </p:sp>
        <p:sp>
          <p:nvSpPr>
            <p:cNvPr id="20" name="椭圆 19">
              <a:extLst>
                <a:ext uri="{FF2B5EF4-FFF2-40B4-BE49-F238E27FC236}">
                  <a16:creationId xmlns:a16="http://schemas.microsoft.com/office/drawing/2014/main" id="{4CD969C8-E62F-446D-85AA-293C5C9F7396}"/>
                </a:ext>
              </a:extLst>
            </p:cNvPr>
            <p:cNvSpPr/>
            <p:nvPr/>
          </p:nvSpPr>
          <p:spPr>
            <a:xfrm>
              <a:off x="5588007" y="1590635"/>
              <a:ext cx="857459" cy="857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rPr>
                <a:t>5</a:t>
              </a:r>
              <a:endParaRPr kumimoji="0" lang="zh-CN" altLang="en-US" sz="4000" b="1" i="0" u="none" strike="noStrike" kern="1200" cap="none" spc="0" normalizeH="0" baseline="0" noProof="0" dirty="0">
                <a:ln>
                  <a:noFill/>
                </a:ln>
                <a:solidFill>
                  <a:prstClr val="white"/>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438932301"/>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C0B0B-4E17-7D2C-E9EC-E52E9E9421C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6370613-69B1-CB29-DDAB-B98D07D14B75}"/>
              </a:ext>
            </a:extLst>
          </p:cNvPr>
          <p:cNvSpPr>
            <a:spLocks noGrp="1"/>
          </p:cNvSpPr>
          <p:nvPr>
            <p:ph type="title"/>
          </p:nvPr>
        </p:nvSpPr>
        <p:spPr/>
        <p:txBody>
          <a:bodyPr/>
          <a:lstStyle/>
          <a:p>
            <a:r>
              <a:rPr lang="zh-CN" altLang="en-US" dirty="0">
                <a:solidFill>
                  <a:prstClr val="black"/>
                </a:solidFill>
                <a:latin typeface="Century Gothic" panose="020B0502020202020204" pitchFamily="34" charset="0"/>
                <a:sym typeface="+mn-lt"/>
              </a:rPr>
              <a:t>研究基础</a:t>
            </a:r>
            <a:endParaRPr lang="zh-CN" altLang="en-US" dirty="0"/>
          </a:p>
        </p:txBody>
      </p:sp>
      <p:sp>
        <p:nvSpPr>
          <p:cNvPr id="3" name="文本框 2">
            <a:extLst>
              <a:ext uri="{FF2B5EF4-FFF2-40B4-BE49-F238E27FC236}">
                <a16:creationId xmlns:a16="http://schemas.microsoft.com/office/drawing/2014/main" id="{8B666800-3488-30A1-335C-BE5BAA3611D8}"/>
              </a:ext>
            </a:extLst>
          </p:cNvPr>
          <p:cNvSpPr txBox="1"/>
          <p:nvPr/>
        </p:nvSpPr>
        <p:spPr>
          <a:xfrm>
            <a:off x="1360627" y="2828835"/>
            <a:ext cx="8858708" cy="1200329"/>
          </a:xfrm>
          <a:prstGeom prst="rect">
            <a:avLst/>
          </a:prstGeom>
          <a:noFill/>
        </p:spPr>
        <p:txBody>
          <a:bodyPr wrap="square" rtlCol="0">
            <a:spAutoFit/>
          </a:bodyPr>
          <a:lstStyle/>
          <a:p>
            <a:r>
              <a:rPr lang="en-US" altLang="zh-CN" sz="3600" b="1" dirty="0">
                <a:latin typeface="仿宋" panose="02010609060101010101" pitchFamily="49" charset="-122"/>
                <a:ea typeface="仿宋" panose="02010609060101010101" pitchFamily="49" charset="-122"/>
              </a:rPr>
              <a:t>1.</a:t>
            </a:r>
            <a:r>
              <a:rPr lang="zh-CN" altLang="en-US" sz="3600" b="1" dirty="0">
                <a:latin typeface="仿宋" panose="02010609060101010101" pitchFamily="49" charset="-122"/>
                <a:ea typeface="仿宋" panose="02010609060101010101" pitchFamily="49" charset="-122"/>
              </a:rPr>
              <a:t>现有经典混合</a:t>
            </a:r>
            <a:r>
              <a:rPr lang="en-US" altLang="zh-CN" sz="3600" b="1" dirty="0">
                <a:latin typeface="仿宋" panose="02010609060101010101" pitchFamily="49" charset="-122"/>
                <a:ea typeface="仿宋" panose="02010609060101010101" pitchFamily="49" charset="-122"/>
              </a:rPr>
              <a:t>A*</a:t>
            </a:r>
            <a:r>
              <a:rPr lang="zh-CN" altLang="en-US" sz="3600" b="1" dirty="0">
                <a:latin typeface="仿宋" panose="02010609060101010101" pitchFamily="49" charset="-122"/>
                <a:ea typeface="仿宋" panose="02010609060101010101" pitchFamily="49" charset="-122"/>
              </a:rPr>
              <a:t>算法、经典人工势场法</a:t>
            </a:r>
            <a:endParaRPr lang="en-US" altLang="zh-CN" sz="3600" b="1" dirty="0">
              <a:latin typeface="仿宋" panose="02010609060101010101" pitchFamily="49" charset="-122"/>
              <a:ea typeface="仿宋" panose="02010609060101010101" pitchFamily="49" charset="-122"/>
            </a:endParaRPr>
          </a:p>
          <a:p>
            <a:r>
              <a:rPr lang="en-US" altLang="zh-CN" sz="3600" b="1" dirty="0">
                <a:latin typeface="仿宋" panose="02010609060101010101" pitchFamily="49" charset="-122"/>
                <a:ea typeface="仿宋" panose="02010609060101010101" pitchFamily="49" charset="-122"/>
              </a:rPr>
              <a:t>2.</a:t>
            </a:r>
            <a:r>
              <a:rPr lang="zh-CN" altLang="en-US" sz="3600" b="1" dirty="0">
                <a:latin typeface="仿宋" panose="02010609060101010101" pitchFamily="49" charset="-122"/>
                <a:ea typeface="仿宋" panose="02010609060101010101" pitchFamily="49" charset="-122"/>
              </a:rPr>
              <a:t>车辆的</a:t>
            </a:r>
            <a:r>
              <a:rPr lang="en-US" altLang="zh-CN" sz="3600" b="1" dirty="0">
                <a:latin typeface="仿宋" panose="02010609060101010101" pitchFamily="49" charset="-122"/>
                <a:ea typeface="仿宋" panose="02010609060101010101" pitchFamily="49" charset="-122"/>
              </a:rPr>
              <a:t>MPC</a:t>
            </a:r>
            <a:r>
              <a:rPr lang="zh-CN" altLang="en-US" sz="3600" b="1" dirty="0">
                <a:latin typeface="仿宋" panose="02010609060101010101" pitchFamily="49" charset="-122"/>
                <a:ea typeface="仿宋" panose="02010609060101010101" pitchFamily="49" charset="-122"/>
              </a:rPr>
              <a:t>轨迹跟踪算法</a:t>
            </a:r>
            <a:endParaRPr lang="en-US" altLang="zh-CN" sz="3600" b="1"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29486487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C888EE62-795D-4B4E-A32A-3C2373FD4959}"/>
              </a:ext>
            </a:extLst>
          </p:cNvPr>
          <p:cNvSpPr txBox="1"/>
          <p:nvPr/>
        </p:nvSpPr>
        <p:spPr>
          <a:xfrm>
            <a:off x="1833795" y="2336758"/>
            <a:ext cx="8524408" cy="144655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4400" b="0" i="0" u="none" strike="noStrike" kern="1200" cap="none" spc="0" normalizeH="0" baseline="0" noProof="0" dirty="0">
                <a:ln>
                  <a:noFill/>
                </a:ln>
                <a:solidFill>
                  <a:prstClr val="white"/>
                </a:solidFill>
                <a:effectLst/>
                <a:uLnTx/>
                <a:uFillTx/>
                <a:latin typeface="微软雅黑"/>
                <a:ea typeface="微软雅黑"/>
                <a:cs typeface="+mn-cs"/>
              </a:rPr>
              <a:t>谢谢观看</a:t>
            </a:r>
            <a:endParaRPr kumimoji="0" lang="en-US" altLang="zh-CN" sz="44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4400" b="0" i="0" u="none" strike="noStrike" kern="1200" cap="none" spc="0" normalizeH="0" baseline="0" noProof="0" dirty="0">
                <a:ln>
                  <a:noFill/>
                </a:ln>
                <a:solidFill>
                  <a:prstClr val="white"/>
                </a:solidFill>
                <a:effectLst/>
                <a:uLnTx/>
                <a:uFillTx/>
                <a:latin typeface="微软雅黑"/>
                <a:ea typeface="微软雅黑"/>
                <a:cs typeface="+mn-cs"/>
              </a:rPr>
              <a:t>敬请各位老师批评指正</a:t>
            </a:r>
          </a:p>
        </p:txBody>
      </p:sp>
      <p:sp>
        <p:nvSpPr>
          <p:cNvPr id="16" name="文本框 15">
            <a:extLst>
              <a:ext uri="{FF2B5EF4-FFF2-40B4-BE49-F238E27FC236}">
                <a16:creationId xmlns:a16="http://schemas.microsoft.com/office/drawing/2014/main" id="{4141CD5C-FFFA-4995-8EEA-070AB8DE8083}"/>
              </a:ext>
            </a:extLst>
          </p:cNvPr>
          <p:cNvSpPr txBox="1"/>
          <p:nvPr/>
        </p:nvSpPr>
        <p:spPr>
          <a:xfrm>
            <a:off x="5052591" y="4089237"/>
            <a:ext cx="2100625" cy="549061"/>
          </a:xfrm>
          <a:prstGeom prst="rect">
            <a:avLst/>
          </a:prstGeom>
          <a:noFill/>
        </p:spPr>
        <p:txBody>
          <a:bodyPr wrap="square" rtlCol="0">
            <a:sp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r>
              <a:rPr kumimoji="0" lang="zh-CN" altLang="en-US" sz="1200" b="0" i="0" u="none" strike="noStrike" kern="1200" cap="none" spc="100" normalizeH="0" baseline="0" noProof="0" dirty="0">
                <a:ln>
                  <a:noFill/>
                </a:ln>
                <a:solidFill>
                  <a:prstClr val="white"/>
                </a:solidFill>
                <a:effectLst/>
                <a:uLnTx/>
                <a:uFillTx/>
                <a:latin typeface="微软雅黑"/>
                <a:ea typeface="微软雅黑" panose="020B0503020204020204" pitchFamily="34" charset="-122"/>
                <a:cs typeface="+mn-ea"/>
                <a:sym typeface="+mn-lt"/>
              </a:rPr>
              <a:t>汇报人：金家昊</a:t>
            </a:r>
            <a:endParaRPr kumimoji="0" lang="en-US" altLang="zh-CN" sz="1200" b="0" i="0" u="none" strike="noStrike" kern="1200" cap="none" spc="100" normalizeH="0" baseline="0" noProof="0" dirty="0">
              <a:ln>
                <a:noFill/>
              </a:ln>
              <a:solidFill>
                <a:prstClr val="white"/>
              </a:solidFill>
              <a:effectLst/>
              <a:uLnTx/>
              <a:uFillTx/>
              <a:latin typeface="微软雅黑"/>
              <a:ea typeface="微软雅黑" panose="020B0503020204020204" pitchFamily="34" charset="-122"/>
              <a:cs typeface="+mn-ea"/>
              <a:sym typeface="+mn-lt"/>
            </a:endParaRPr>
          </a:p>
          <a:p>
            <a:pPr marL="0" marR="0" lvl="0" indent="0" algn="ctr" defTabSz="914400" rtl="0" eaLnBrk="0" fontAlgn="base" latinLnBrk="0" hangingPunct="0">
              <a:lnSpc>
                <a:spcPct val="130000"/>
              </a:lnSpc>
              <a:spcBef>
                <a:spcPct val="0"/>
              </a:spcBef>
              <a:spcAft>
                <a:spcPct val="0"/>
              </a:spcAft>
              <a:buClrTx/>
              <a:buSzTx/>
              <a:buFontTx/>
              <a:buNone/>
              <a:tabLst/>
              <a:defRPr/>
            </a:pPr>
            <a:r>
              <a:rPr kumimoji="0" lang="zh-CN" altLang="en-US" sz="1200" b="0" i="0" u="none" strike="noStrike" kern="1200" cap="none" spc="100" normalizeH="0" baseline="0" noProof="0" dirty="0">
                <a:ln>
                  <a:noFill/>
                </a:ln>
                <a:solidFill>
                  <a:prstClr val="white"/>
                </a:solidFill>
                <a:effectLst/>
                <a:uLnTx/>
                <a:uFillTx/>
                <a:latin typeface="微软雅黑"/>
                <a:ea typeface="微软雅黑" panose="020B0503020204020204" pitchFamily="34" charset="-122"/>
                <a:cs typeface="+mn-ea"/>
                <a:sym typeface="+mn-lt"/>
              </a:rPr>
              <a:t>导　师：任宏斌、郭晓晔</a:t>
            </a:r>
          </a:p>
        </p:txBody>
      </p:sp>
    </p:spTree>
    <p:extLst>
      <p:ext uri="{BB962C8B-B14F-4D97-AF65-F5344CB8AC3E}">
        <p14:creationId xmlns:p14="http://schemas.microsoft.com/office/powerpoint/2010/main" val="3847178462"/>
      </p:ext>
    </p:extLst>
  </p:cSld>
  <p:clrMapOvr>
    <a:masterClrMapping/>
  </p:clrMapOvr>
  <p:transition spd="med">
    <p:pull/>
  </p:transition>
</p:sld>
</file>

<file path=ppt/tags/tag1.xml><?xml version="1.0" encoding="utf-8"?>
<p:tagLst xmlns:a="http://schemas.openxmlformats.org/drawingml/2006/main" xmlns:r="http://schemas.openxmlformats.org/officeDocument/2006/relationships" xmlns:p="http://schemas.openxmlformats.org/presentationml/2006/main">
  <p:tag name="PA" val="v5.1.2"/>
</p:tagLst>
</file>

<file path=ppt/tags/tag2.xml><?xml version="1.0" encoding="utf-8"?>
<p:tagLst xmlns:a="http://schemas.openxmlformats.org/drawingml/2006/main" xmlns:r="http://schemas.openxmlformats.org/officeDocument/2006/relationships" xmlns:p="http://schemas.openxmlformats.org/presentationml/2006/main">
  <p:tag name="PA" val="v5.1.2"/>
</p:tagLst>
</file>

<file path=ppt/tags/tag3.xml><?xml version="1.0" encoding="utf-8"?>
<p:tagLst xmlns:a="http://schemas.openxmlformats.org/drawingml/2006/main" xmlns:r="http://schemas.openxmlformats.org/officeDocument/2006/relationships" xmlns:p="http://schemas.openxmlformats.org/presentationml/2006/main">
  <p:tag name="PA" val="v5.1.2"/>
</p:tagLst>
</file>

<file path=ppt/tags/tag4.xml><?xml version="1.0" encoding="utf-8"?>
<p:tagLst xmlns:a="http://schemas.openxmlformats.org/drawingml/2006/main" xmlns:r="http://schemas.openxmlformats.org/officeDocument/2006/relationships" xmlns:p="http://schemas.openxmlformats.org/presentationml/2006/main">
  <p:tag name="PA" val="v5.1.2"/>
</p:tagLst>
</file>

<file path=ppt/tags/tag5.xml><?xml version="1.0" encoding="utf-8"?>
<p:tagLst xmlns:a="http://schemas.openxmlformats.org/drawingml/2006/main" xmlns:r="http://schemas.openxmlformats.org/officeDocument/2006/relationships" xmlns:p="http://schemas.openxmlformats.org/presentationml/2006/main">
  <p:tag name="PA" val="v5.1.2"/>
</p:tagLst>
</file>

<file path=ppt/tags/tag6.xml><?xml version="1.0" encoding="utf-8"?>
<p:tagLst xmlns:a="http://schemas.openxmlformats.org/drawingml/2006/main" xmlns:r="http://schemas.openxmlformats.org/officeDocument/2006/relationships" xmlns:p="http://schemas.openxmlformats.org/presentationml/2006/main">
  <p:tag name="PA" val="v5.1.2"/>
</p:tagLst>
</file>

<file path=ppt/tags/tag7.xml><?xml version="1.0" encoding="utf-8"?>
<p:tagLst xmlns:a="http://schemas.openxmlformats.org/drawingml/2006/main" xmlns:r="http://schemas.openxmlformats.org/officeDocument/2006/relationships" xmlns:p="http://schemas.openxmlformats.org/presentationml/2006/main">
  <p:tag name="PA" val="v5.1.2"/>
</p:tagLst>
</file>

<file path=ppt/theme/theme1.xml><?xml version="1.0" encoding="utf-8"?>
<a:theme xmlns:a="http://schemas.openxmlformats.org/drawingml/2006/main" name="封2​​">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1​​">
  <a:themeElements>
    <a:clrScheme name="自定义 34">
      <a:dk1>
        <a:sysClr val="windowText" lastClr="000000"/>
      </a:dk1>
      <a:lt1>
        <a:sysClr val="window" lastClr="FFFFFF"/>
      </a:lt1>
      <a:dk2>
        <a:srgbClr val="006C39"/>
      </a:dk2>
      <a:lt2>
        <a:srgbClr val="FFFFFF"/>
      </a:lt2>
      <a:accent1>
        <a:srgbClr val="006C39"/>
      </a:accent1>
      <a:accent2>
        <a:srgbClr val="3F3F3F"/>
      </a:accent2>
      <a:accent3>
        <a:srgbClr val="A2A2A2"/>
      </a:accent3>
      <a:accent4>
        <a:srgbClr val="A13F0B"/>
      </a:accent4>
      <a:accent5>
        <a:srgbClr val="4EB3CF"/>
      </a:accent5>
      <a:accent6>
        <a:srgbClr val="51C3F9"/>
      </a:accent6>
      <a:hlink>
        <a:srgbClr val="EE7B08"/>
      </a:hlink>
      <a:folHlink>
        <a:srgbClr val="977B2D"/>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1072</Words>
  <Application>Microsoft Office PowerPoint</Application>
  <PresentationFormat>宽屏</PresentationFormat>
  <Paragraphs>94</Paragraphs>
  <Slides>19</Slides>
  <Notes>9</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19</vt:i4>
      </vt:variant>
    </vt:vector>
  </HeadingPairs>
  <TitlesOfParts>
    <vt:vector size="27" baseType="lpstr">
      <vt:lpstr>等线</vt:lpstr>
      <vt:lpstr>微软雅黑</vt:lpstr>
      <vt:lpstr>微软雅黑 Light</vt:lpstr>
      <vt:lpstr>仿宋</vt:lpstr>
      <vt:lpstr>Arial</vt:lpstr>
      <vt:lpstr>Century Gothic</vt:lpstr>
      <vt:lpstr>封2​​</vt:lpstr>
      <vt:lpstr>目1​​</vt:lpstr>
      <vt:lpstr>基于多目标优化的拖曳声呐系统协同轨迹规划控制策略研究</vt:lpstr>
      <vt:lpstr>PowerPoint 演示文稿</vt:lpstr>
      <vt:lpstr>PowerPoint 演示文稿</vt:lpstr>
      <vt:lpstr>项目背景</vt:lpstr>
      <vt:lpstr>参考：美国海上猎人号（The Hunter)反潜无人艇</vt:lpstr>
      <vt:lpstr>现有研究：基于COLREG规则的混合A*</vt:lpstr>
      <vt:lpstr>现有研究：混合A*+人工势场法</vt:lpstr>
      <vt:lpstr>PowerPoint 演示文稿</vt:lpstr>
      <vt:lpstr>主要研究内容</vt:lpstr>
      <vt:lpstr>论文章节设计（第一章）</vt:lpstr>
      <vt:lpstr>论文章节设计（第二、三章）</vt:lpstr>
      <vt:lpstr>论文章节设计（第四、五、六章）</vt:lpstr>
      <vt:lpstr>PowerPoint 演示文稿</vt:lpstr>
      <vt:lpstr>研究方案</vt:lpstr>
      <vt:lpstr>PowerPoint 演示文稿</vt:lpstr>
      <vt:lpstr>预期成果</vt:lpstr>
      <vt:lpstr>PowerPoint 演示文稿</vt:lpstr>
      <vt:lpstr>研究基础</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金 家昊</dc:creator>
  <cp:lastModifiedBy>家昊 金</cp:lastModifiedBy>
  <cp:revision>80</cp:revision>
  <dcterms:created xsi:type="dcterms:W3CDTF">2025-01-17T08:15:28Z</dcterms:created>
  <dcterms:modified xsi:type="dcterms:W3CDTF">2025-10-19T07:02:18Z</dcterms:modified>
</cp:coreProperties>
</file>